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08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9"/>
  </p:notesMasterIdLst>
  <p:sldIdLst>
    <p:sldId id="256" r:id="rId2"/>
    <p:sldId id="463" r:id="rId3"/>
    <p:sldId id="441" r:id="rId4"/>
    <p:sldId id="442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51" r:id="rId14"/>
    <p:sldId id="452" r:id="rId15"/>
    <p:sldId id="453" r:id="rId16"/>
    <p:sldId id="346" r:id="rId17"/>
    <p:sldId id="348" r:id="rId18"/>
    <p:sldId id="264" r:id="rId19"/>
    <p:sldId id="412" r:id="rId20"/>
    <p:sldId id="411" r:id="rId21"/>
    <p:sldId id="454" r:id="rId22"/>
    <p:sldId id="455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394" r:id="rId31"/>
    <p:sldId id="395" r:id="rId32"/>
    <p:sldId id="260" r:id="rId33"/>
    <p:sldId id="349" r:id="rId34"/>
    <p:sldId id="261" r:id="rId35"/>
    <p:sldId id="265" r:id="rId36"/>
    <p:sldId id="363" r:id="rId37"/>
    <p:sldId id="364" r:id="rId38"/>
    <p:sldId id="365" r:id="rId39"/>
    <p:sldId id="361" r:id="rId40"/>
    <p:sldId id="367" r:id="rId41"/>
    <p:sldId id="366" r:id="rId42"/>
    <p:sldId id="368" r:id="rId43"/>
    <p:sldId id="369" r:id="rId44"/>
    <p:sldId id="371" r:id="rId45"/>
    <p:sldId id="266" r:id="rId46"/>
    <p:sldId id="370" r:id="rId47"/>
    <p:sldId id="362" r:id="rId48"/>
    <p:sldId id="372" r:id="rId49"/>
    <p:sldId id="267" r:id="rId50"/>
    <p:sldId id="438" r:id="rId51"/>
    <p:sldId id="360" r:id="rId52"/>
    <p:sldId id="419" r:id="rId53"/>
    <p:sldId id="420" r:id="rId54"/>
    <p:sldId id="378" r:id="rId55"/>
    <p:sldId id="421" r:id="rId56"/>
    <p:sldId id="380" r:id="rId57"/>
    <p:sldId id="422" r:id="rId58"/>
    <p:sldId id="382" r:id="rId59"/>
    <p:sldId id="423" r:id="rId60"/>
    <p:sldId id="384" r:id="rId61"/>
    <p:sldId id="424" r:id="rId62"/>
    <p:sldId id="385" r:id="rId63"/>
    <p:sldId id="272" r:id="rId64"/>
    <p:sldId id="273" r:id="rId65"/>
    <p:sldId id="274" r:id="rId66"/>
    <p:sldId id="275" r:id="rId67"/>
    <p:sldId id="277" r:id="rId68"/>
    <p:sldId id="392" r:id="rId69"/>
    <p:sldId id="391" r:id="rId70"/>
    <p:sldId id="278" r:id="rId71"/>
    <p:sldId id="280" r:id="rId72"/>
    <p:sldId id="439" r:id="rId73"/>
    <p:sldId id="282" r:id="rId74"/>
    <p:sldId id="284" r:id="rId75"/>
    <p:sldId id="285" r:id="rId76"/>
    <p:sldId id="286" r:id="rId77"/>
    <p:sldId id="287" r:id="rId78"/>
    <p:sldId id="288" r:id="rId79"/>
    <p:sldId id="289" r:id="rId80"/>
    <p:sldId id="290" r:id="rId81"/>
    <p:sldId id="291" r:id="rId82"/>
    <p:sldId id="292" r:id="rId83"/>
    <p:sldId id="293" r:id="rId84"/>
    <p:sldId id="428" r:id="rId85"/>
    <p:sldId id="429" r:id="rId86"/>
    <p:sldId id="430" r:id="rId87"/>
    <p:sldId id="431" r:id="rId88"/>
    <p:sldId id="432" r:id="rId89"/>
    <p:sldId id="433" r:id="rId90"/>
    <p:sldId id="294" r:id="rId91"/>
    <p:sldId id="295" r:id="rId92"/>
    <p:sldId id="296" r:id="rId93"/>
    <p:sldId id="300" r:id="rId94"/>
    <p:sldId id="301" r:id="rId95"/>
    <p:sldId id="302" r:id="rId96"/>
    <p:sldId id="303" r:id="rId97"/>
    <p:sldId id="304" r:id="rId98"/>
    <p:sldId id="305" r:id="rId99"/>
    <p:sldId id="440" r:id="rId100"/>
    <p:sldId id="313" r:id="rId101"/>
    <p:sldId id="314" r:id="rId102"/>
    <p:sldId id="315" r:id="rId103"/>
    <p:sldId id="316" r:id="rId104"/>
    <p:sldId id="318" r:id="rId105"/>
    <p:sldId id="415" r:id="rId106"/>
    <p:sldId id="319" r:id="rId107"/>
    <p:sldId id="414" r:id="rId108"/>
    <p:sldId id="320" r:id="rId109"/>
    <p:sldId id="325" r:id="rId110"/>
    <p:sldId id="326" r:id="rId111"/>
    <p:sldId id="327" r:id="rId112"/>
    <p:sldId id="328" r:id="rId113"/>
    <p:sldId id="329" r:id="rId114"/>
    <p:sldId id="330" r:id="rId115"/>
    <p:sldId id="331" r:id="rId116"/>
    <p:sldId id="332" r:id="rId117"/>
    <p:sldId id="417" r:id="rId118"/>
    <p:sldId id="334" r:id="rId119"/>
    <p:sldId id="335" r:id="rId120"/>
    <p:sldId id="336" r:id="rId121"/>
    <p:sldId id="337" r:id="rId122"/>
    <p:sldId id="425" r:id="rId123"/>
    <p:sldId id="426" r:id="rId124"/>
    <p:sldId id="427" r:id="rId125"/>
    <p:sldId id="340" r:id="rId126"/>
    <p:sldId id="350" r:id="rId127"/>
    <p:sldId id="351" r:id="rId128"/>
    <p:sldId id="352" r:id="rId129"/>
    <p:sldId id="353" r:id="rId130"/>
    <p:sldId id="354" r:id="rId131"/>
    <p:sldId id="355" r:id="rId132"/>
    <p:sldId id="356" r:id="rId133"/>
    <p:sldId id="357" r:id="rId134"/>
    <p:sldId id="358" r:id="rId135"/>
    <p:sldId id="359" r:id="rId136"/>
    <p:sldId id="393" r:id="rId137"/>
    <p:sldId id="379" r:id="rId138"/>
  </p:sldIdLst>
  <p:sldSz cx="9144000" cy="6858000" type="screen4x3"/>
  <p:notesSz cx="7315200" cy="9601200"/>
  <p:embeddedFontLst>
    <p:embeddedFont>
      <p:font typeface="Calibri" pitchFamily="34" charset="0"/>
      <p:regular r:id="rId140"/>
      <p:bold r:id="rId141"/>
      <p:italic r:id="rId142"/>
      <p:boldItalic r:id="rId143"/>
    </p:embeddedFont>
    <p:embeddedFont>
      <p:font typeface="12   Yagut_shsmrt" pitchFamily="2" charset="-78"/>
      <p:bold r:id="rId144"/>
    </p:embeddedFont>
    <p:embeddedFont>
      <p:font typeface="XM Vahid" pitchFamily="2" charset="-78"/>
      <p:regular r:id="rId145"/>
      <p:bold r:id="rId146"/>
      <p:italic r:id="rId147"/>
      <p:boldItalic r:id="rId148"/>
    </p:embeddedFont>
    <p:embeddedFont>
      <p:font typeface="Dast Nevis" pitchFamily="66" charset="-78"/>
      <p:regular r:id="rId149"/>
    </p:embeddedFont>
    <p:embeddedFont>
      <p:font typeface="B Yekan" pitchFamily="2" charset="-78"/>
      <p:regular r:id="rId150"/>
    </p:embeddedFont>
    <p:embeddedFont>
      <p:font typeface="B Zar" pitchFamily="2" charset="-78"/>
      <p:regular r:id="rId151"/>
      <p:bold r:id="rId152"/>
    </p:embeddedFont>
    <p:embeddedFont>
      <p:font typeface="B Titr" pitchFamily="2" charset="-78"/>
      <p:bold r:id="rId153"/>
    </p:embeddedFont>
    <p:embeddedFont>
      <p:font typeface="B Yagut" pitchFamily="2" charset="-78"/>
      <p:regular r:id="rId154"/>
      <p:bold r:id="rId155"/>
    </p:embeddedFont>
    <p:embeddedFont>
      <p:font typeface="B Kamran Outline" pitchFamily="2" charset="-78"/>
      <p:regular r:id="rId156"/>
    </p:embeddedFont>
    <p:embeddedFont>
      <p:font typeface="B Koodak" pitchFamily="2" charset="-78"/>
      <p:bold r:id="rId1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00"/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700" autoAdjust="0"/>
  </p:normalViewPr>
  <p:slideViewPr>
    <p:cSldViewPr>
      <p:cViewPr varScale="1">
        <p:scale>
          <a:sx n="66" d="100"/>
          <a:sy n="66" d="100"/>
        </p:scale>
        <p:origin x="-128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font" Target="fonts/font15.fntdata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font" Target="fonts/font5.fntdata"/><Relationship Id="rId149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font" Target="fonts/font11.fntdata"/><Relationship Id="rId155" Type="http://schemas.openxmlformats.org/officeDocument/2006/relationships/font" Target="fonts/font16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font" Target="fonts/font1.fntdata"/><Relationship Id="rId145" Type="http://schemas.openxmlformats.org/officeDocument/2006/relationships/font" Target="fonts/font6.fntdata"/><Relationship Id="rId153" Type="http://schemas.openxmlformats.org/officeDocument/2006/relationships/font" Target="fonts/font14.fntdata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font" Target="fonts/font4.fntdata"/><Relationship Id="rId148" Type="http://schemas.openxmlformats.org/officeDocument/2006/relationships/font" Target="fonts/font9.fntdata"/><Relationship Id="rId151" Type="http://schemas.openxmlformats.org/officeDocument/2006/relationships/font" Target="fonts/font12.fntdata"/><Relationship Id="rId156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font" Target="fonts/font2.fntdata"/><Relationship Id="rId146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18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1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font" Target="fonts/font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71CD441-38CA-4182-B424-8A6D24C26317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D664CC-5FD1-452E-AF1E-1710C4A21A9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كسي</a:t>
            </a:r>
            <a:r>
              <a:rPr lang="fa-IR" baseline="0" dirty="0" smtClean="0"/>
              <a:t> كه سوزني در يك كاهداني پيدا كرده است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منابع:</a:t>
            </a:r>
          </a:p>
          <a:p>
            <a:pPr lvl="1"/>
            <a:r>
              <a:rPr lang="fa-IR" dirty="0" smtClean="0"/>
              <a:t>منابع خاصي در اختيار داريد كه كانوني براي كسب و كار شما شود؟</a:t>
            </a:r>
          </a:p>
          <a:p>
            <a:pPr lvl="2"/>
            <a:r>
              <a:rPr lang="fa-IR" dirty="0" smtClean="0"/>
              <a:t>آمازون زيرساخت خود براي خرده‌فروشي را كانون جديدي براي كسب درآمد كرد: ارائه خدمات سرور، فضاي ذخيره‌سازي و محاسباتي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ارزش:</a:t>
            </a:r>
          </a:p>
          <a:p>
            <a:pPr lvl="1"/>
            <a:r>
              <a:rPr lang="fa-IR" dirty="0" smtClean="0"/>
              <a:t>پيشنهاد جديدي براي مشتريان داريد؟</a:t>
            </a:r>
          </a:p>
          <a:p>
            <a:pPr lvl="2"/>
            <a:r>
              <a:rPr lang="fa-IR" dirty="0" smtClean="0"/>
              <a:t>اسكايپ پيشنهاد جديدي براي مشتريان داشت. خدمات تلفني روي اينترنت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dirty="0" smtClean="0"/>
              <a:t>و ارتباطات</a:t>
            </a:r>
            <a:r>
              <a:rPr lang="fa-IR" baseline="0" dirty="0" smtClean="0"/>
              <a:t> تلفني رو از چنگ شركت هاي مخابراتي قديمي و غول پيكر در بياره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و</a:t>
            </a:r>
            <a:r>
              <a:rPr lang="fa-IR" baseline="0" dirty="0" smtClean="0"/>
              <a:t> سرويسي به مشتريان ارائه كرد كه قابل مقايسه با خدمات مشابه قبلي نبود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و اين شد كه سرعت رشد تلفن بدون</a:t>
            </a:r>
            <a:r>
              <a:rPr lang="fa-IR" baseline="0" dirty="0" smtClean="0"/>
              <a:t> مخابرات روي اينترنت بسيار بيشتر از ارتباطات تلفني قديميه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اينستاگرام</a:t>
            </a:r>
            <a:r>
              <a:rPr lang="fa-IR" baseline="0" dirty="0" smtClean="0"/>
              <a:t> چه نوآوري داشت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عكاسي و دوربين كه از زمان هاي قديمي بود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مشتري:</a:t>
            </a:r>
          </a:p>
          <a:p>
            <a:pPr lvl="1"/>
            <a:r>
              <a:rPr lang="fa-IR" dirty="0" smtClean="0"/>
              <a:t>مشتريان يا نيازهاي جديدي كشف كرده‌ايد؟</a:t>
            </a:r>
          </a:p>
          <a:p>
            <a:pPr lvl="2"/>
            <a:r>
              <a:rPr lang="en-US" dirty="0" err="1" smtClean="0"/>
              <a:t>Instagram</a:t>
            </a:r>
            <a:r>
              <a:rPr lang="fa-IR" dirty="0" smtClean="0"/>
              <a:t> كساني را كشف كرد كه مي‌خواستند عكس‌هايي كه با موبايل‌شان مي‌گيرند سريعا روي اينترنت منتشر كنند.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211</a:t>
            </a:r>
          </a:p>
          <a:p>
            <a:r>
              <a:rPr lang="fa-IR" dirty="0" smtClean="0"/>
              <a:t>هزينه و درآمد:</a:t>
            </a:r>
          </a:p>
          <a:p>
            <a:pPr lvl="1"/>
            <a:r>
              <a:rPr lang="fa-IR" dirty="0" smtClean="0"/>
              <a:t>راهي براي كسب درآمدي جديد پيدا كرديد؟</a:t>
            </a:r>
          </a:p>
          <a:p>
            <a:pPr lvl="1"/>
            <a:r>
              <a:rPr lang="fa-IR" dirty="0" smtClean="0"/>
              <a:t>يا رازي براي كاهش هزينه‌هاي يك كسب و كار موجود مي‌ دانيد؟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هزينه و درآمد:</a:t>
            </a:r>
          </a:p>
          <a:p>
            <a:pPr lvl="1"/>
            <a:r>
              <a:rPr lang="fa-IR" dirty="0" smtClean="0"/>
              <a:t>راهي براي كسب درآمدي جديد پيدا كرديد؟</a:t>
            </a:r>
          </a:p>
          <a:p>
            <a:pPr lvl="1"/>
            <a:r>
              <a:rPr lang="fa-IR" dirty="0" smtClean="0"/>
              <a:t>يا رازي براي كاهش هزينه‌هاي يك كسب و كار موجود مي‌ دانيد؟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راهي براي به چالش كشيدن مفروضات متداول</a:t>
            </a:r>
          </a:p>
          <a:p>
            <a:r>
              <a:rPr lang="fa-IR" dirty="0" smtClean="0"/>
              <a:t>سرآغازي براي رهايي از كليشه‌ها و مفروضات دست و پاگير</a:t>
            </a:r>
          </a:p>
          <a:p>
            <a:pPr lvl="1"/>
            <a:r>
              <a:rPr lang="fa-IR" dirty="0" smtClean="0"/>
              <a:t>چه مي‌شد اگر «مي‌توانستيم حس لامسه را هم از طريق اينترنت منتقل كنيم؟»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راهي براي به چالش كشيدن مفروضات متداول</a:t>
            </a:r>
          </a:p>
          <a:p>
            <a:r>
              <a:rPr lang="fa-IR" dirty="0" smtClean="0"/>
              <a:t>سرآغازي براي رهايي از كليشه‌ها و مفروضات دست و پاگير</a:t>
            </a:r>
          </a:p>
          <a:p>
            <a:pPr lvl="1"/>
            <a:r>
              <a:rPr lang="fa-IR" dirty="0" smtClean="0"/>
              <a:t>چه مي‌شد اگر «مي‌توانستيم حس لامسه را هم از طريق اينترنت منتقل كنيم؟»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توليد انبوه ايده</a:t>
            </a:r>
          </a:p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قبل از اينكه به فكر رسيدن به يك ايده بي‌نظير باشيد، روياپردازي كنيد و هزاران ايده متنوع، مبهم و ناشناس ايجاد كنيد.</a:t>
            </a:r>
          </a:p>
          <a:p>
            <a:endParaRPr lang="en-US" dirty="0" smtClean="0"/>
          </a:p>
          <a:p>
            <a:r>
              <a:rPr lang="fa-IR" dirty="0" smtClean="0"/>
              <a:t>تلفيق ايده‌ها:</a:t>
            </a:r>
          </a:p>
          <a:p>
            <a:pPr lvl="1"/>
            <a:r>
              <a:rPr lang="fa-IR" dirty="0" smtClean="0"/>
              <a:t>بعد ايده‌هاي اوليه را مورد بحث قرار داده، با هم تركيب كرده، تعدادشان را كاهش داده و به تعدادي گزينه مطلوب برسيد.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توليد انبوه ايده</a:t>
            </a:r>
          </a:p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قبل از اينكه به فكر رسيدن به يك ايده بي‌نظير باشيد، روياپردازي كنيد و هزاران ايده متنوع، مبهم و ناشناس ايجاد كنيد.</a:t>
            </a:r>
          </a:p>
          <a:p>
            <a:endParaRPr lang="en-US" dirty="0" smtClean="0"/>
          </a:p>
          <a:p>
            <a:r>
              <a:rPr lang="fa-IR" dirty="0" smtClean="0"/>
              <a:t>تلفيق ايده‌ها:</a:t>
            </a:r>
          </a:p>
          <a:p>
            <a:pPr lvl="1"/>
            <a:r>
              <a:rPr lang="fa-IR" dirty="0" smtClean="0"/>
              <a:t>بعد ايده‌هاي اوليه را مورد بحث قرار داده، با هم تركيب كرده، تعدادشان را كاهش داده و به تعدادي گزينه مطلوب برسيد.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توليد انبوه ايده</a:t>
            </a:r>
          </a:p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قبل از اينكه به فكر رسيدن به يك ايده بي‌نظير باشيد، روياپردازي كنيد و هزاران ايده متنوع، مبهم و ناشناس ايجاد كنيد.</a:t>
            </a:r>
          </a:p>
          <a:p>
            <a:endParaRPr lang="en-US" dirty="0" smtClean="0"/>
          </a:p>
          <a:p>
            <a:r>
              <a:rPr lang="fa-IR" dirty="0" smtClean="0"/>
              <a:t>تلفيق ايده‌ها:</a:t>
            </a:r>
          </a:p>
          <a:p>
            <a:pPr lvl="1"/>
            <a:r>
              <a:rPr lang="fa-IR" dirty="0" smtClean="0"/>
              <a:t>بعد ايده‌هاي اوليه را مورد بحث قرار داده، با هم تركيب كرده، تعدادشان را كاهش داده و به تعدادي گزينه مطلوب برسيد.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a-IR" dirty="0" smtClean="0"/>
              <a:t>ايجاد يك تيم</a:t>
            </a:r>
          </a:p>
          <a:p>
            <a:pPr marL="914400" lvl="1" indent="-514350">
              <a:buFont typeface="+mj-lt"/>
              <a:buAutoNum type="arabicPeriod"/>
            </a:pPr>
            <a:r>
              <a:rPr lang="fa-IR" dirty="0" smtClean="0"/>
              <a:t>ايده‌پردازي يك كار تيمي‌ست نه يك حماسه‌آفريني توسط يك ابرقهرمان</a:t>
            </a:r>
          </a:p>
          <a:p>
            <a:pPr marL="914400" lvl="1" indent="-514350">
              <a:buFont typeface="+mj-lt"/>
              <a:buAutoNum type="arabicPeriod"/>
            </a:pPr>
            <a:r>
              <a:rPr lang="fa-IR" dirty="0" smtClean="0"/>
              <a:t>تيم بايد صاحب تنوع فكري باشد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توليد انبوه ايده</a:t>
            </a:r>
          </a:p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قبل از اينكه به فكر رسيدن به يك ايده بي‌نظير باشيد، روياپردازي كنيد و هزاران ايده متنوع، مبهم و ناشناس ايجاد كنيد.</a:t>
            </a:r>
          </a:p>
          <a:p>
            <a:endParaRPr lang="en-US" dirty="0" smtClean="0"/>
          </a:p>
          <a:p>
            <a:r>
              <a:rPr lang="fa-IR" dirty="0" smtClean="0"/>
              <a:t>تلفيق ايده‌ها:</a:t>
            </a:r>
          </a:p>
          <a:p>
            <a:pPr lvl="1"/>
            <a:r>
              <a:rPr lang="fa-IR" dirty="0" smtClean="0"/>
              <a:t>بعد ايده‌هاي اوليه را مورد بحث قرار داده، با هم تركيب كرده، تعدادشان را كاهش داده و به تعدادي گزينه مطلوب برسيد.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a-IR" dirty="0" smtClean="0"/>
              <a:t>گشترش</a:t>
            </a:r>
          </a:p>
          <a:p>
            <a:pPr marL="914400" lvl="1" indent="-514350">
              <a:buFont typeface="+mj-lt"/>
              <a:buAutoNum type="arabicPeriod"/>
            </a:pPr>
            <a:r>
              <a:rPr lang="fa-IR" dirty="0" smtClean="0"/>
              <a:t>تا مي‌توانيد ايده توليد كنيد، براي رسيدن به يك ايده برتر، هزار ايده بي‌خود بسيازيد</a:t>
            </a:r>
          </a:p>
          <a:p>
            <a:pPr marL="914400" lvl="1" indent="-514350">
              <a:buFont typeface="+mj-lt"/>
              <a:buAutoNum type="arabicPeriod"/>
            </a:pPr>
            <a:r>
              <a:rPr lang="fa-IR" dirty="0" smtClean="0"/>
              <a:t>در اين مرحله هدف كميت است نه كيفيت</a:t>
            </a:r>
          </a:p>
          <a:p>
            <a:pPr marL="914400" lvl="1" indent="-514350">
              <a:buFont typeface="+mj-lt"/>
              <a:buAutoNum type="arabicPeriod"/>
            </a:pPr>
            <a:r>
              <a:rPr lang="fa-IR" dirty="0" smtClean="0"/>
              <a:t>از طوفان فكري استفاده كنيد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توليد انبوه ايده</a:t>
            </a:r>
          </a:p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قبل از اينكه به فكر رسيدن به يك ايده بي‌نظير باشيد، روياپردازي كنيد و هزاران ايده متنوع، مبهم و ناشناس ايجاد كنيد.</a:t>
            </a:r>
          </a:p>
          <a:p>
            <a:endParaRPr lang="en-US" dirty="0" smtClean="0"/>
          </a:p>
          <a:p>
            <a:r>
              <a:rPr lang="fa-IR" dirty="0" smtClean="0"/>
              <a:t>تلفيق ايده‌ها:</a:t>
            </a:r>
          </a:p>
          <a:p>
            <a:pPr lvl="1"/>
            <a:r>
              <a:rPr lang="fa-IR" dirty="0" smtClean="0"/>
              <a:t>بعد ايده‌هاي اوليه را مورد بحث قرار داده، با هم تركيب كرده، تعدادشان را كاهش داده و به تعدادي گزينه مطلوب برسيد.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a-IR" dirty="0" smtClean="0"/>
              <a:t>انتخاب معيارها</a:t>
            </a:r>
          </a:p>
          <a:p>
            <a:pPr marL="914400" lvl="1" indent="-514350">
              <a:buFont typeface="+mj-lt"/>
              <a:buAutoNum type="arabicPeriod"/>
            </a:pPr>
            <a:r>
              <a:rPr lang="fa-IR" dirty="0" smtClean="0"/>
              <a:t>معيارهايي براي غربال ايده‌ها به دست آوريد</a:t>
            </a:r>
          </a:p>
          <a:p>
            <a:pPr marL="914400" lvl="1" indent="-514350">
              <a:buFont typeface="+mj-lt"/>
              <a:buAutoNum type="arabicPeriod"/>
            </a:pPr>
            <a:r>
              <a:rPr lang="fa-IR" dirty="0" smtClean="0"/>
              <a:t>از كميت كاسته به كيفيت ايده‌ها بيفزاييد</a:t>
            </a:r>
          </a:p>
          <a:p>
            <a:pPr marL="914400" lvl="1" indent="-514350">
              <a:buFont typeface="+mj-lt"/>
              <a:buAutoNum type="arabicPeriod"/>
            </a:pPr>
            <a:r>
              <a:rPr lang="fa-IR" dirty="0" smtClean="0"/>
              <a:t>معيارهايي مانند: زمان پياده‌سازي، پتانسيل درآمدزايي، واكنش محتمل مشتري، فضاي رقابتي و... (اركان مدل كسب و كار)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توليد انبوه ايده</a:t>
            </a:r>
          </a:p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قبل از اينكه به فكر رسيدن به يك ايده بي‌نظير باشيد، روياپردازي كنيد و هزاران ايده متنوع، مبهم و ناشناس ايجاد كنيد.</a:t>
            </a:r>
          </a:p>
          <a:p>
            <a:endParaRPr lang="en-US" dirty="0" smtClean="0"/>
          </a:p>
          <a:p>
            <a:r>
              <a:rPr lang="fa-IR" dirty="0" smtClean="0"/>
              <a:t>تلفيق ايده‌ها:</a:t>
            </a:r>
          </a:p>
          <a:p>
            <a:pPr lvl="1"/>
            <a:r>
              <a:rPr lang="fa-IR" dirty="0" smtClean="0"/>
              <a:t>بعد ايده‌هاي اوليه را مورد بحث قرار داده، با هم تركيب كرده، تعدادشان را كاهش داده و به تعدادي گزينه مطلوب برسيد.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a-IR" dirty="0" smtClean="0"/>
              <a:t>نمونه‌سازي</a:t>
            </a:r>
          </a:p>
          <a:p>
            <a:pPr marL="914400" lvl="1" indent="-514350">
              <a:buFont typeface="+mj-lt"/>
              <a:buAutoNum type="arabicPeriod"/>
            </a:pPr>
            <a:r>
              <a:rPr lang="fa-IR" dirty="0" smtClean="0"/>
              <a:t>ليست ايده‌ها را به سه تا پنج ايده كاهش دهيد</a:t>
            </a:r>
          </a:p>
          <a:p>
            <a:pPr marL="914400" lvl="1" indent="-514350">
              <a:buFont typeface="+mj-lt"/>
              <a:buAutoNum type="arabicPeriod"/>
            </a:pPr>
            <a:r>
              <a:rPr lang="fa-IR" dirty="0" smtClean="0"/>
              <a:t>براي هر يك مدل كسب و كار را بسازيد.</a:t>
            </a:r>
          </a:p>
          <a:p>
            <a:pPr marL="914400" lvl="1" indent="-514350">
              <a:buFont typeface="+mj-lt"/>
              <a:buAutoNum type="arabicPeriod"/>
            </a:pPr>
            <a:r>
              <a:rPr lang="fa-IR" dirty="0" smtClean="0"/>
              <a:t>مقايسه كنيد و  بهترين را برگزينيد.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توليد انبوه ايده</a:t>
            </a:r>
          </a:p>
          <a:p>
            <a:pPr algn="ctr">
              <a:buNone/>
            </a:pPr>
            <a:r>
              <a:rPr lang="fa-IR" dirty="0" smtClean="0">
                <a:latin typeface="Adobe Arabic" pitchFamily="18" charset="-78"/>
                <a:cs typeface="Adobe Arabic" pitchFamily="18" charset="-78"/>
              </a:rPr>
              <a:t>قبل از اينكه به فكر رسيدن به يك ايده بي‌نظير باشيد، روياپردازي كنيد و هزاران ايده متنوع، مبهم و ناشناس ايجاد كنيد.</a:t>
            </a:r>
          </a:p>
          <a:p>
            <a:endParaRPr lang="en-US" dirty="0" smtClean="0"/>
          </a:p>
          <a:p>
            <a:r>
              <a:rPr lang="fa-IR" dirty="0" smtClean="0"/>
              <a:t>تلفيق ايده‌ها:</a:t>
            </a:r>
          </a:p>
          <a:p>
            <a:pPr lvl="1"/>
            <a:r>
              <a:rPr lang="fa-IR" dirty="0" smtClean="0"/>
              <a:t>بعد ايده‌هاي اوليه را مورد بحث قرار داده، با هم تركيب كرده، تعدادشان را كاهش داده و به تعدادي گزينه مطلوب برسيد.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silly cow exercise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fa-IR" dirty="0" smtClean="0"/>
              <a:t>از ايده‌هاي ساده شروع كنيد</a:t>
            </a:r>
          </a:p>
          <a:p>
            <a:pPr lvl="1"/>
            <a:r>
              <a:rPr lang="fa-IR" dirty="0" smtClean="0"/>
              <a:t>با حل كردن يك مسئله، با ارائه يك محصول و براي يك مشتري شروع كنيد.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 smtClean="0"/>
              <a:t>به جاي اينكه هزار محصول را يك بار بفروشيد، يك محصول را هزار بار بفروشيد.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130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براي فروش بهتر، مشتري را بهتر بشناسيد.</a:t>
            </a:r>
          </a:p>
          <a:p>
            <a:pPr lvl="1"/>
            <a:r>
              <a:rPr lang="fa-IR" dirty="0" smtClean="0"/>
              <a:t>دست از كار بكشيد و به خيابان برويد. با مشتريان‌تان  رودررو صحبت كنيد.</a:t>
            </a:r>
          </a:p>
          <a:p>
            <a:pPr lvl="1"/>
            <a:r>
              <a:rPr lang="fa-IR" dirty="0" smtClean="0"/>
              <a:t>كار را با احتياجات خودتان شروع كنيد.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131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dirty="0" smtClean="0"/>
              <a:t>هيچ شيري در جنگل تنها نيست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132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fa-IR" dirty="0" smtClean="0"/>
              <a:t>از ايده‌هاي ديگر ياد بگيريد ولي كپي نكنيد.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133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fa-IR" dirty="0" smtClean="0"/>
              <a:t>تنها كه شديد تمام سعي‌تان را بكنيد تا ايده‌تان را از بين ببريد.</a:t>
            </a:r>
          </a:p>
          <a:p>
            <a:pPr lvl="1"/>
            <a:r>
              <a:rPr lang="fa-IR" dirty="0" smtClean="0"/>
              <a:t>حال نقاظ ضعف‌ش را تك تك از بين ببريد.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134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ايده‌تان را منتشر كنيد</a:t>
            </a:r>
          </a:p>
          <a:p>
            <a:pPr lvl="1"/>
            <a:r>
              <a:rPr lang="fa-IR" dirty="0" smtClean="0"/>
              <a:t>«نگران اين نباشيد كه كسي ايده شما را مي‌دزدد. اگر كه اصل باشد، آنها مجبور هستند كه به شما گوش دهند و شما را بپذيرند.» هاوارد آيكن</a:t>
            </a:r>
          </a:p>
          <a:p>
            <a:pPr lvl="1"/>
            <a:endParaRPr lang="fa-IR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135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fa-IR" sz="1300" dirty="0" smtClean="0"/>
              <a:t>داستان همه کارآفرینان معمولا از یک جمله آغاز می‌شود: «من ایده‌ای دارم». این جمله گرچه آغازی برای داستان صدها کارآفرینی موفق و هزاران کارآفرینی ناموفق بوده است ولی، خود پایان ساعت‌ها و روزها و هفته‌ها و گاه سال‌ها کلنجار رفتن و سعی و تلاش فرد است که معمولا سخنی از آن به میان نمی‌آید. ولی واقعا چگونه می‌توان یک ایده کسب و کار جدید خلق کرد؟ این پرسشی است که شاید بتوان از جنبه‌های مختلف به آن پاسخ گفت و در این نوشتار ما «ایده‌آفرینی» را به عنوان یکی از مراحل سیستماتیک «کارآفرینی» و مبتنی بر مدل کسب و کار معرفی می‌نماییم. پس اگر با مدل کسب و کار و به خصوص «بوم مدل کسب و کار» آشنا نیستید به شما توصیه می‌کنم قبل از مطالعه این نوشتار با این ابزار و روش قدرتمند آشنا شوید. (لینک‌ها)</a:t>
            </a:r>
            <a:endParaRPr lang="en-US" sz="13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DFF94-D3F0-4DBF-857E-EF836ED2865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fa-IR" sz="1300" dirty="0" smtClean="0"/>
              <a:t>داستان همه کارآفرینان معمولا از یک جمله آغاز می‌شود: «من ایده‌ای دارم». این جمله گرچه آغازی برای داستان صدها کارآفرینی موفق و هزاران کارآفرینی ناموفق بوده است ولی، خود پایان ساعت‌ها و روزها و هفته‌ها و گاه سال‌ها کلنجار رفتن و سعی و تلاش فرد است که معمولا سخنی از آن به میان نمی‌آید. ولی واقعا چگونه می‌توان یک ایده کسب و کار جدید خلق کرد؟ این پرسشی است که شاید بتوان از جنبه‌های مختلف به آن پاسخ گفت و در این نوشتار ما «ایده‌آفرینی» را به عنوان یکی از مراحل سیستماتیک «کارآفرینی» و مبتنی بر مدل کسب و کار معرفی می‌نماییم. پس اگر با مدل کسب و کار و به خصوص «بوم مدل کسب و کار» آشنا نیستید به شما توصیه می‌کنم قبل از مطالعه این نوشتار با این ابزار و روش قدرتمند آشنا شوید. (لینک‌ها)</a:t>
            </a:r>
            <a:endParaRPr lang="en-US" sz="13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DFF94-D3F0-4DBF-857E-EF836ED2865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jpeg"/><Relationship Id="rId7" Type="http://schemas.openxmlformats.org/officeDocument/2006/relationships/image" Target="../media/image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jpeg"/><Relationship Id="rId7" Type="http://schemas.openxmlformats.org/officeDocument/2006/relationships/image" Target="../media/image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7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ofsoftware.ir/368/what-is-business-model-canvas/designplaat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businessofsoftware.ir/368/what-is-business-model-canvas/designplaat/" TargetMode="Externa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6" name="Picture 4" descr="http://www.se-forum.se/wp-content/uploads/2012/11/ideagenere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3549"/>
            <a:ext cx="8458200" cy="62544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76200"/>
            <a:ext cx="7772400" cy="1470025"/>
          </a:xfrm>
        </p:spPr>
        <p:txBody>
          <a:bodyPr>
            <a:normAutofit/>
          </a:bodyPr>
          <a:lstStyle/>
          <a:p>
            <a:r>
              <a:rPr lang="fa-IR" sz="6600" dirty="0" smtClean="0">
                <a:cs typeface="12   Yagut_shsmrt" pitchFamily="2" charset="-78"/>
              </a:rPr>
              <a:t>از هيچ تا ايده</a:t>
            </a:r>
            <a:endParaRPr lang="en-US" sz="6600" dirty="0"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-20000" contrast="-40000"/>
          </a:blip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pic>
        <p:nvPicPr>
          <p:cNvPr id="6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/>
          <a:srcRect l="18333" t="42222" r="77500" b="52222"/>
          <a:stretch>
            <a:fillRect/>
          </a:stretch>
        </p:blipFill>
        <p:spPr bwMode="auto">
          <a:xfrm>
            <a:off x="2133600" y="228600"/>
            <a:ext cx="1676400" cy="16764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rot="5400000">
            <a:off x="533400" y="1371600"/>
            <a:ext cx="2743200" cy="457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1981200" y="1905000"/>
            <a:ext cx="1828800" cy="1371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76400" y="2895600"/>
            <a:ext cx="304800" cy="38100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886200"/>
            <a:ext cx="4495800" cy="22860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مارک زوکربرگ</a:t>
            </a:r>
          </a:p>
          <a:p>
            <a:pPr algn="ctr" rtl="1"/>
            <a:endParaRPr lang="fa-IR" sz="1600" dirty="0" smtClean="0">
              <a:cs typeface="B Yekan" pitchFamily="2" charset="-78"/>
            </a:endParaRPr>
          </a:p>
          <a:p>
            <a:pPr algn="ctr" rtl="1"/>
            <a:r>
              <a:rPr lang="fa-IR" sz="2000" dirty="0" smtClean="0">
                <a:cs typeface="B Yekan" pitchFamily="2" charset="-78"/>
              </a:rPr>
              <a:t>تاسیس فیسبوک در 19 سالگی</a:t>
            </a:r>
            <a:endParaRPr lang="fa-IR" dirty="0" smtClean="0"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54506" y="3886200"/>
            <a:ext cx="1189494" cy="22860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48100" y="228600"/>
            <a:ext cx="52959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rgbClr val="002060"/>
                </a:solidFill>
                <a:cs typeface="B Yekan" pitchFamily="2" charset="-78"/>
              </a:rPr>
              <a:t>مهدی ناصری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18 ساله دانشگاه امیرکبیر</a:t>
            </a:r>
            <a:endParaRPr lang="en-US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28600"/>
            <a:ext cx="20955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5" descr="C:\Documents and Settings\Mehdi\Desktop\mark-zuckerber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57792" y="3886200"/>
            <a:ext cx="3352800" cy="22334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D:\dropbox\My Dropbox\SW-SHBU\content\present\Money Making methods\slide-4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1676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فقط مثل من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2133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به كاربران امكان شخصي‌سازي تجربيات‌شان را بدهيد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D:\dropbox\My Dropbox\SW-SHBU\content\present\Money Making methods\slide-43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562600" y="1600200"/>
            <a:ext cx="3352800" cy="501675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 axprint.com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عکس پرینت عکاسخانه اینترنتی شماست. شما با عکس پرینت بدون نیاز به اینکه از خانه خارج شوید می توانید عکسهای خود را سفارش چاپ بدهید و یا از عکسهای خود محصولات متنوع مثل «کتاب عکس»، کارت تبریک، تقویم شخصی و ... را به صورت آنلاین طراحی و سفارش چاپ بدهید 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به كاربران امكان شخصي‌سازي تجربيات‌شان را بدهيد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l="28333" t="26000" r="16667" b="46444"/>
          <a:stretch>
            <a:fillRect/>
          </a:stretch>
        </p:blipFill>
        <p:spPr bwMode="auto">
          <a:xfrm>
            <a:off x="228600" y="2133600"/>
            <a:ext cx="51816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63889" t="9778" r="16667" b="82222"/>
          <a:stretch>
            <a:fillRect/>
          </a:stretch>
        </p:blipFill>
        <p:spPr bwMode="auto">
          <a:xfrm>
            <a:off x="228600" y="2209800"/>
            <a:ext cx="2667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D:\dropbox\My Dropbox\SW-SHBU\content\present\Money Making methods\slide-44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به كاربران امكان شخصي‌سازي تجربيات‌شان را بدهيد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1600" y="2240101"/>
            <a:ext cx="3429000" cy="35394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 بد: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Windows7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به عنوان يك مثال بد نسخه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starter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ويندوز7 (ارزان‌ترين نسخه) به مشتريان امكان تغيير عكس پس‌زمينه دستكتاپ را نمي‌دهد.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 تصميم بد كه باعث بسياري از مشكلات مي‌شود.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D:\dropbox\My Dropbox\SW-SHBU\content\present\Money Making methods\slide-45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3581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به من خدمت كن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4038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براي راحتي پرداخت مي‌كنند.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dropbox\My Dropbox\SW-SHBU\content\present\Money Making methods\slide-47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410200" y="2240101"/>
            <a:ext cx="3429000" cy="427809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useSold.com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 تازه‌وارد در عرصه تجارت الكترونيكي. فقط كافي‌ست يك عكس از جنسي كه مي‌خواهيد بفروشيد بگيريد. آنها بقيه كار فروش را براي شما انجام خواهند داد. (از قيمت‌گذاري گرفته تا تحويل)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شيوه قيمت‌گذاري آنها محرمانه است.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براي راحتي پرداخت مي‌كنند.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D:\dropbox\My Dropbox\SW-SHBU\content\present\Money Making methods\slide-47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410200" y="2240101"/>
            <a:ext cx="3429000" cy="427809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کلپچ.کام</a:t>
            </a:r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همه ی آن چیزی که در «کلپچ» اتفاق می افتد ثبت سفارش اینترنتی کله پاچه (یا تلفنی و اس ام اسی) و تحویل گرفتن آن درب منزل یا شرکت یا اداره یا مغازه شماست.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دیگه لازم نیست کله سحر بیدار شوید.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براي راحتي پرداخت مي‌كنند.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 l="12885" t="10416" r="46705" b="50000"/>
          <a:stretch>
            <a:fillRect/>
          </a:stretch>
        </p:blipFill>
        <p:spPr bwMode="auto">
          <a:xfrm>
            <a:off x="381000" y="2209800"/>
            <a:ext cx="484271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57980" t="8333" r="20351" b="68750"/>
          <a:stretch>
            <a:fillRect/>
          </a:stretch>
        </p:blipFill>
        <p:spPr bwMode="auto">
          <a:xfrm>
            <a:off x="1371600" y="4495800"/>
            <a:ext cx="2819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D:\dropbox\My Dropbox\SW-SHBU\content\present\Money Making methods\slide-48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057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زمان در حال گذر است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2514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كاربران را به اندازه كافي از لحاظ زماني  تحت فشار قرار دهيد.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dropbox\My Dropbox\SW-SHBU\content\present\Money Making methods\slide-49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كاربران را به اندازه كافي از لحاظ زماني  تحت فشار قرار دهيد.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800" y="2133600"/>
            <a:ext cx="3429000" cy="329320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  <a:cs typeface="B Zar" pitchFamily="2" charset="-78"/>
              </a:rPr>
              <a:t>Business Model Hub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هرچه زودتر به اين انجمن تاليف آنلاين بپيونديد، بليط ارزان‌تري دريافت مي‌كنيد.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مبلغ از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24$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شروع شده و به تدريج به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243$ 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رسيد.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D:\dropbox\My Dropbox\SW-SHBU\content\present\Money Making methods\slide-49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كاربران را به اندازه كافي از لحاظ زماني  تحت فشار قرار دهيد.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76800" y="2133600"/>
            <a:ext cx="3429000" cy="464742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 </a:t>
            </a:r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 دیجی‌کالا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یکی از بزرگترین فروشگاه‌های الکترونیکی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يكي از شگردهاي معمول. پيشنهادات و فروش‌هايي كه از نظر زمان محدود هستند. دیجی‌کالا هر روز يك پيشنهاد دارد.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فروش‌های ویژه فقط تا ساعت 24 امروز!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" y="2362200"/>
            <a:ext cx="4343400" cy="3505200"/>
            <a:chOff x="304800" y="2266950"/>
            <a:chExt cx="5029200" cy="192405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3470" t="32292" r="71303" b="41666"/>
            <a:stretch>
              <a:fillRect/>
            </a:stretch>
          </p:blipFill>
          <p:spPr bwMode="auto">
            <a:xfrm>
              <a:off x="304800" y="2266950"/>
              <a:ext cx="19812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852" t="32292" r="29722" b="41666"/>
            <a:stretch>
              <a:fillRect/>
            </a:stretch>
          </p:blipFill>
          <p:spPr bwMode="auto">
            <a:xfrm>
              <a:off x="2286000" y="2286000"/>
              <a:ext cx="3048000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D:\dropbox\My Dropbox\SW-SHBU\content\present\Money Making methods\slide-54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819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خودستايي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276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800" dirty="0" smtClean="0">
                <a:solidFill>
                  <a:sysClr val="windowText" lastClr="000000"/>
                </a:solidFill>
                <a:cs typeface="Dast Nevis" pitchFamily="66" charset="-78"/>
              </a:rPr>
              <a:t>بعضي از  افراد (آقايان) خودنمايي و لاف زدن ر ا دوست دارند.</a:t>
            </a:r>
            <a:endParaRPr lang="en-US" sz="28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-20000" contrast="-40000"/>
          </a:blip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pic>
        <p:nvPicPr>
          <p:cNvPr id="6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/>
          <a:srcRect l="18333" t="42222" r="77500" b="52222"/>
          <a:stretch>
            <a:fillRect/>
          </a:stretch>
        </p:blipFill>
        <p:spPr bwMode="auto">
          <a:xfrm>
            <a:off x="2133600" y="228600"/>
            <a:ext cx="1676400" cy="16764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rot="5400000">
            <a:off x="533400" y="1371600"/>
            <a:ext cx="2743200" cy="457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1981200" y="1905000"/>
            <a:ext cx="1828800" cy="1371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76400" y="2895600"/>
            <a:ext cx="304800" cy="38100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886200"/>
            <a:ext cx="4800600" cy="22860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جک دورسی</a:t>
            </a:r>
          </a:p>
          <a:p>
            <a:pPr algn="ctr" rtl="1"/>
            <a:endParaRPr lang="fa-IR" sz="1600" dirty="0" smtClean="0">
              <a:cs typeface="B Yekan" pitchFamily="2" charset="-78"/>
            </a:endParaRPr>
          </a:p>
          <a:p>
            <a:pPr algn="ctr" rtl="1"/>
            <a:r>
              <a:rPr lang="fa-IR" sz="2000" dirty="0" smtClean="0">
                <a:cs typeface="B Yekan" pitchFamily="2" charset="-78"/>
              </a:rPr>
              <a:t>تاسیس توییتر در 36 سالگی</a:t>
            </a:r>
            <a:endParaRPr lang="fa-IR" dirty="0" smtClean="0"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54506" y="3886200"/>
            <a:ext cx="1189494" cy="22860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48100" y="228600"/>
            <a:ext cx="52959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rgbClr val="002060"/>
                </a:solidFill>
                <a:cs typeface="B Yekan" pitchFamily="2" charset="-78"/>
              </a:rPr>
              <a:t>مهدی ناصری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18 ساله دانشگاه امیرکبیر</a:t>
            </a:r>
            <a:endParaRPr lang="en-US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28600"/>
            <a:ext cx="20955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C:\Documents and Settings\Mehdi\Desktop\jack-dorsey-twitt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47094" y="3886200"/>
            <a:ext cx="3048000" cy="22750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D:\dropbox\My Dropbox\SW-SHBU\content\present\Money Making methods\slide-55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648200" y="1859101"/>
            <a:ext cx="34290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برنامه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I am Rich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چندين نفر حاضر شدند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999.99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دلار بپردازند تا برنامه‌اي را بخرند كه هيچ كاري نمي‌كرد جز اينكه يك الماس قرمز را نشان مي‌داد. اين الماس تنها براي خودنمايي كردني بيش نبود!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800" dirty="0" smtClean="0">
                <a:solidFill>
                  <a:sysClr val="windowText" lastClr="000000"/>
                </a:solidFill>
                <a:cs typeface="Dast Nevis" pitchFamily="66" charset="-78"/>
              </a:rPr>
              <a:t>بعضي از  افراد (آقايان) خودنمايي و لاف زدن ر ا دوست دارند.</a:t>
            </a:r>
            <a:endParaRPr lang="en-US" sz="28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D:\dropbox\My Dropbox\SW-SHBU\content\present\Money Making methods\slide-56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105400" y="1859101"/>
            <a:ext cx="34290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varchin.com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دوست داريد محصولات لوكس، فانتزي با مارك‌هاي جهاني داشته باشيد.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سري به سايت ورچين بزنيد.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قيمت محصولات خيلي ارزان نيست.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800" dirty="0" smtClean="0">
                <a:solidFill>
                  <a:sysClr val="windowText" lastClr="000000"/>
                </a:solidFill>
                <a:cs typeface="Dast Nevis" pitchFamily="66" charset="-78"/>
              </a:rPr>
              <a:t>بعضي از  افراد (آقايان) خودنمايي و لاف زدن ر ا دوست دارند.</a:t>
            </a:r>
            <a:endParaRPr lang="en-US" sz="28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 cstate="print"/>
          <a:srcRect l="15000" t="25778" r="32222" b="10222"/>
          <a:stretch>
            <a:fillRect/>
          </a:stretch>
        </p:blipFill>
        <p:spPr bwMode="auto">
          <a:xfrm>
            <a:off x="304800" y="1905000"/>
            <a:ext cx="4648200" cy="3522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 cstate="print"/>
          <a:srcRect l="81111" t="18667" r="2778" b="75111"/>
          <a:stretch>
            <a:fillRect/>
          </a:stretch>
        </p:blipFill>
        <p:spPr bwMode="auto">
          <a:xfrm>
            <a:off x="1524000" y="1447800"/>
            <a:ext cx="2209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D:\dropbox\My Dropbox\SW-SHBU\content\present\Money Making methods\slide-57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819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كسب اطلاعات دقيق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276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بينش بيشتري به دست آورند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D:\dropbox\My Dropbox\SW-SHBU\content\present\Money Making methods\slide-58-638.jpg"/>
          <p:cNvPicPr>
            <a:picLocks noChangeAspect="1" noChangeArrowheads="1"/>
          </p:cNvPicPr>
          <p:nvPr/>
        </p:nvPicPr>
        <p:blipFill>
          <a:blip r:embed="rId2" cstate="print"/>
          <a:srcRect b="565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بينش بيشتري به دست آورند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1859101"/>
            <a:ext cx="3429000" cy="390876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مثال:برنامه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Polar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گرچه اين برنامه مراقبت سلامتي رايگان است ولي مي‌توانيد براي به دست آوردن اطلاعات دقيق‌تر از تصاوير نمايش داده شده، پول پرداخت كنيد.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5$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براي پنج دقيقه بررسي وضعيت.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D:\dropbox\My Dropbox\SW-SHBU\content\present\Money Making methods\slide-59-638.jpg"/>
          <p:cNvPicPr>
            <a:picLocks noChangeAspect="1" noChangeArrowheads="1"/>
          </p:cNvPicPr>
          <p:nvPr/>
        </p:nvPicPr>
        <p:blipFill>
          <a:blip r:embed="rId2" cstate="print"/>
          <a:srcRect b="5556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بينش بيشتري به دست آورند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1828800"/>
            <a:ext cx="3429000" cy="427809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jeeb.ir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حساب دخل و خرجتان را داشته باشيد. 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جیب یک نرم افزار حسابداری شخصی آنلاین است كه در به دست آوردن بينشي درست بر وضعيت درآمد و هزينه‌هاتان به شما كمك مي‌كند.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ثبت نام: 19000 تومان ساليانه</a:t>
            </a:r>
          </a:p>
        </p:txBody>
      </p:sp>
      <p:pic>
        <p:nvPicPr>
          <p:cNvPr id="46082" name="Picture 2" descr="C:\Documents and Settings\Mehdi\Desktop\expenses.png"/>
          <p:cNvPicPr>
            <a:picLocks noChangeAspect="1" noChangeArrowheads="1"/>
          </p:cNvPicPr>
          <p:nvPr/>
        </p:nvPicPr>
        <p:blipFill>
          <a:blip r:embed="rId3" cstate="print"/>
          <a:srcRect b="16279"/>
          <a:stretch>
            <a:fillRect/>
          </a:stretch>
        </p:blipFill>
        <p:spPr bwMode="auto">
          <a:xfrm>
            <a:off x="228600" y="1828800"/>
            <a:ext cx="5029200" cy="4114800"/>
          </a:xfrm>
          <a:prstGeom prst="rect">
            <a:avLst/>
          </a:prstGeom>
          <a:noFill/>
        </p:spPr>
      </p:pic>
      <p:pic>
        <p:nvPicPr>
          <p:cNvPr id="46081" name="Picture 1"/>
          <p:cNvPicPr>
            <a:picLocks noChangeAspect="1" noChangeArrowheads="1"/>
          </p:cNvPicPr>
          <p:nvPr/>
        </p:nvPicPr>
        <p:blipFill>
          <a:blip r:embed="rId4" cstate="print"/>
          <a:srcRect l="62778" t="18667" r="17778" b="76000"/>
          <a:stretch>
            <a:fillRect/>
          </a:stretch>
        </p:blipFill>
        <p:spPr bwMode="auto">
          <a:xfrm>
            <a:off x="1447800" y="1295400"/>
            <a:ext cx="2667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 descr="C:\Documents and Settings\Mehdi\Desktop\IMG_16091-500x33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53153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286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با من در ارتباط باش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685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امكان ارتباط و تماس مردم را به وجود آوريد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Documents and Settings\Mehdi\Desktop\IMG_16091-500x333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-1" y="0"/>
            <a:ext cx="9153153" cy="6858000"/>
          </a:xfrm>
          <a:prstGeom prst="rect">
            <a:avLst/>
          </a:prstGeom>
          <a:noFill/>
        </p:spPr>
      </p:pic>
      <p:pic>
        <p:nvPicPr>
          <p:cNvPr id="43010" name="Picture 2" descr="D:\dropbox\My Dropbox\SW-SHBU\content\present\Money Making methods\slide-61-638.jpg"/>
          <p:cNvPicPr>
            <a:picLocks noChangeAspect="1" noChangeArrowheads="1"/>
          </p:cNvPicPr>
          <p:nvPr/>
        </p:nvPicPr>
        <p:blipFill>
          <a:blip r:embed="rId3" cstate="print"/>
          <a:srcRect l="4166" t="24419" r="47500" b="21193"/>
          <a:stretch>
            <a:fillRect/>
          </a:stretch>
        </p:blipFill>
        <p:spPr bwMode="auto">
          <a:xfrm>
            <a:off x="381000" y="1676400"/>
            <a:ext cx="4419600" cy="37338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امكان ارتباط و تماس مردم را به وجود آوريد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5400" y="1676400"/>
            <a:ext cx="3581400" cy="390876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2800" i="1" dirty="0" err="1" smtClean="0">
                <a:solidFill>
                  <a:schemeClr val="bg1"/>
                </a:solidFill>
                <a:cs typeface="B Zar" pitchFamily="2" charset="-78"/>
              </a:rPr>
              <a:t>SinglesAroundMe</a:t>
            </a:r>
            <a:endParaRPr lang="fa-IR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اين برنامه در همسايگي محلي كه هستيد دنبال افرادي متناسب با شما مي‌گردد. ولي تعداد پيام‌هايي كه امكان تبادلشان هست محدود است.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شما مي‌توانيد با پرداخت مبلغي مكالمات خود با دوستان جديدتان را ادامه دهيد.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19.99$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براي هر بسته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" descr="C:\Documents and Settings\Mehdi\Desktop\IMG_16091-500x333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-1" y="0"/>
            <a:ext cx="9153153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امكان ارتباط و تماس مردم را به وجود آوريد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81600" y="2133600"/>
            <a:ext cx="33528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Ponisha.ir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هدف پونیشا: ایجاد محیطی امن برای خود اشتغالی متخصصان در سرتاسر کشور است. 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پیمانکاران و کارفرمایان را به هم متصل می‌کند.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81000" y="1676400"/>
            <a:ext cx="4495800" cy="4419600"/>
            <a:chOff x="6019800" y="762000"/>
            <a:chExt cx="4953000" cy="5867400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46266" t="10417" r="15667" b="9375"/>
            <a:stretch>
              <a:fillRect/>
            </a:stretch>
          </p:blipFill>
          <p:spPr bwMode="auto">
            <a:xfrm>
              <a:off x="6019800" y="762000"/>
              <a:ext cx="4953000" cy="586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 l="69912" t="9375" r="14861" b="80208"/>
            <a:stretch>
              <a:fillRect/>
            </a:stretch>
          </p:blipFill>
          <p:spPr bwMode="auto">
            <a:xfrm>
              <a:off x="8991600" y="762000"/>
              <a:ext cx="19812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D:\dropbox\My Dropbox\SW-SHBU\content\present\Money Making methods\slide-63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30480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ترس «از دست دادن»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5052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مي‌خواهند هميشه در جريان امور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D:\dropbox\My Dropbox\SW-SHBU\content\present\Money Making methods\slide-64-638.jpg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486400" y="2133600"/>
            <a:ext cx="34290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err="1" smtClean="0">
                <a:solidFill>
                  <a:schemeClr val="bg1"/>
                </a:solidFill>
                <a:cs typeface="B Zar" pitchFamily="2" charset="-78"/>
              </a:rPr>
              <a:t>unfollowed.me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شايد بخواهيد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4.99$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بپردازيد تا در صورت </a:t>
            </a:r>
            <a:r>
              <a:rPr lang="en-US" sz="2400" dirty="0" err="1" smtClean="0">
                <a:solidFill>
                  <a:schemeClr val="bg1"/>
                </a:solidFill>
                <a:cs typeface="B Yekan" pitchFamily="2" charset="-78"/>
              </a:rPr>
              <a:t>unfollow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شدن در توييتر خبردار شويد؟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اين سرويس پولي باور دارد كه شما اين كار را خواهيد كرد.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مي‌خواهند هميشه در جريان امور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naseri\Desktop\Untit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5" y="1171575"/>
            <a:ext cx="9136063" cy="45148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3298" name="AutoShape 2" descr="http://ats.alltopstartups.netdna-cdn.com/wp-content/uploads/2013/06/Startup-business-ideas-710x350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28600" y="2743200"/>
            <a:ext cx="327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000000"/>
                </a:solidFill>
                <a:cs typeface="Dast Nevis" pitchFamily="66" charset="-78"/>
              </a:rPr>
              <a:t>شغلت چیه؟</a:t>
            </a:r>
            <a:endParaRPr lang="en-US" sz="6000" dirty="0">
              <a:solidFill>
                <a:srgbClr val="000000"/>
              </a:solidFill>
              <a:cs typeface="Dast Nevis" pitchFamily="66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 rot="20886608">
            <a:off x="3994709" y="2481669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000000"/>
                </a:solidFill>
                <a:cs typeface="Dast Nevis" pitchFamily="66" charset="-78"/>
              </a:rPr>
              <a:t>یه استارتاپ دارم!</a:t>
            </a:r>
            <a:endParaRPr lang="en-US" sz="4800" dirty="0">
              <a:solidFill>
                <a:srgbClr val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dropbox\My Dropbox\SW-SHBU\content\present\Money Making methods\slide-63-638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4495800" y="2133600"/>
            <a:ext cx="43434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khabargardi.com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 خبرگردي اخبار روز هميشه در دستان  شماست. اخبار در خبرگردي به صورت هوشمند دسته‌بندي مي‌شود. 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چند هزار بازديد در يك ساعت در ايام انتخابات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مي‌خواهند هميشه در جريان امور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219200" y="990600"/>
            <a:ext cx="3200400" cy="5562600"/>
            <a:chOff x="2286000" y="1219200"/>
            <a:chExt cx="3429000" cy="58674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 l="16667" t="14222" r="58333" b="17333"/>
            <a:stretch>
              <a:fillRect/>
            </a:stretch>
          </p:blipFill>
          <p:spPr bwMode="auto">
            <a:xfrm>
              <a:off x="2286000" y="1219200"/>
              <a:ext cx="3429000" cy="5867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69444" t="15333" r="16667" b="77556"/>
            <a:stretch>
              <a:fillRect/>
            </a:stretch>
          </p:blipFill>
          <p:spPr bwMode="auto">
            <a:xfrm>
              <a:off x="3048000" y="5257800"/>
              <a:ext cx="190500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D:\dropbox\My Dropbox\SW-SHBU\content\present\Money Making methods\slide-66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5410200" y="2133600"/>
            <a:ext cx="3429000" cy="390876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err="1" smtClean="0">
                <a:solidFill>
                  <a:schemeClr val="bg1"/>
                </a:solidFill>
                <a:cs typeface="B Zar" pitchFamily="2" charset="-78"/>
              </a:rPr>
              <a:t>TomTom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 GPS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 خريد گران (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29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يورو) براي دسترسي به اعلان‌هاي مربوط به ترافيك به مدت يك سال.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اين ويژگي اولين ويژگي پولي   اين برنامه كاربردي (راهبري خودرو) است كه براي خريد خودش بايد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89.99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يورو پرداخت كرد. </a:t>
            </a:r>
          </a:p>
        </p:txBody>
      </p:sp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مي‌خواهند هميشه در جريان امور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Mehdi\Desktop\Helping someone up a mountain-resized-60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7234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6096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كمك كردن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1066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كمك نياز دارند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Mehdi\Desktop\Helping someone up a mountain-resized-600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0"/>
            <a:ext cx="9187234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810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كمك نياز دارند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 l="15556" t="8889" r="63333" b="79556"/>
          <a:stretch>
            <a:fillRect/>
          </a:stretch>
        </p:blipFill>
        <p:spPr bwMode="auto">
          <a:xfrm>
            <a:off x="1371600" y="1447800"/>
            <a:ext cx="2895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l="32222" t="20667" r="16667" b="27778"/>
          <a:stretch>
            <a:fillRect/>
          </a:stretch>
        </p:blipFill>
        <p:spPr bwMode="auto">
          <a:xfrm>
            <a:off x="457200" y="2438400"/>
            <a:ext cx="459302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5410200" y="2133600"/>
            <a:ext cx="3429000" cy="427809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ني‌ني‌سايت.كام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مادران باردار و مادران كودكان زير 5 سال دنياي احتياج‌اند. نيازهايي كه فرصت برآورده كردنشان نيست!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چه چيزي بهتر از يك سايت كه تمام احتياجات فكري و خريد مادران را برآورده كند؟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عضويت طلايي: 15هزار تومان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Mehdi\Desktop\Helping someone up a mountain-resized-600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0"/>
            <a:ext cx="9187234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810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هميشه كمك نياز دارند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10200" y="2133600"/>
            <a:ext cx="3429000" cy="317009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چي‌بپزم.كام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همه هميشه نياز به يك دستورغذاي متناسب با موجودي‌هاي يخچال دارند. 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محتويات مواد اوليه يخچال‌تان را مشخص كنيد تا سايت به شما كمك كند يك غذاي خوشمزه بپزيد.</a:t>
            </a:r>
          </a:p>
        </p:txBody>
      </p:sp>
      <p:pic>
        <p:nvPicPr>
          <p:cNvPr id="189442" name="Picture 2"/>
          <p:cNvPicPr>
            <a:picLocks noChangeAspect="1" noChangeArrowheads="1"/>
          </p:cNvPicPr>
          <p:nvPr/>
        </p:nvPicPr>
        <p:blipFill>
          <a:blip r:embed="rId3" cstate="print"/>
          <a:srcRect l="26667" t="19556" r="26111" b="24444"/>
          <a:stretch>
            <a:fillRect/>
          </a:stretch>
        </p:blipFill>
        <p:spPr bwMode="auto">
          <a:xfrm>
            <a:off x="381000" y="2209800"/>
            <a:ext cx="4572000" cy="3388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D:\dropbox\My Dropbox\SW-SHBU\content\present\Money Making methods\slide-6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3429000"/>
            <a:ext cx="2895600" cy="1828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fa-IR" i="1" dirty="0" smtClean="0">
                <a:cs typeface="B Zar" pitchFamily="2" charset="-78"/>
              </a:rPr>
              <a:t>حالا وقتشه</a:t>
            </a:r>
            <a:br>
              <a:rPr lang="fa-IR" i="1" dirty="0" smtClean="0">
                <a:cs typeface="B Zar" pitchFamily="2" charset="-78"/>
              </a:rPr>
            </a:br>
            <a:r>
              <a:rPr lang="fa-IR" b="1" i="1" dirty="0" smtClean="0">
                <a:cs typeface="B Zar" pitchFamily="2" charset="-78"/>
              </a:rPr>
              <a:t>حركت!</a:t>
            </a:r>
            <a:endParaRPr lang="en-US" b="1" i="1" dirty="0">
              <a:cs typeface="B Za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90800"/>
            <a:ext cx="8229600" cy="1143000"/>
          </a:xfrm>
        </p:spPr>
        <p:txBody>
          <a:bodyPr>
            <a:normAutofit/>
          </a:bodyPr>
          <a:lstStyle/>
          <a:p>
            <a:r>
              <a:rPr lang="fa-IR" sz="6600" b="1" dirty="0" smtClean="0">
                <a:cs typeface="Dast Nevis" pitchFamily="66" charset="-78"/>
              </a:rPr>
              <a:t>ولي هنوز كار تمام نشده...</a:t>
            </a:r>
            <a:endParaRPr lang="en-US" sz="6600" b="1" dirty="0">
              <a:cs typeface="Dast Nevis" pitchFamily="66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http://www.successrockets.com/Portals/32363/images/Career-in-motion-law-career-develop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87231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5486400"/>
            <a:ext cx="8686800" cy="1143000"/>
          </a:xfrm>
        </p:spPr>
        <p:txBody>
          <a:bodyPr>
            <a:normAutofit fontScale="90000"/>
          </a:bodyPr>
          <a:lstStyle/>
          <a:p>
            <a:r>
              <a:rPr lang="fa-I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cs typeface="12   Yagut_shsmrt" pitchFamily="2" charset="-78"/>
              </a:rPr>
              <a:t>8 قانون ساده براي يك ايده موفق استارت آپي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978" name="Picture 2" descr="http://www.kirtok.com/wp-content/uploads/2010/03/hardwor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57057"/>
            <a:ext cx="9144000" cy="540094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cs typeface="12   Yagut_shsmrt" pitchFamily="2" charset="-78"/>
              </a:rPr>
              <a:t>8 قانون براي يك ايده موفق استارت آپي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38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5400" b="1" dirty="0" smtClean="0">
                <a:latin typeface="Adobe Arabic" pitchFamily="18" charset="-78"/>
                <a:cs typeface="Adobe Arabic" pitchFamily="18" charset="-78"/>
              </a:rPr>
              <a:t>اول. </a:t>
            </a:r>
          </a:p>
          <a:p>
            <a:pPr algn="ctr">
              <a:buNone/>
            </a:pPr>
            <a:r>
              <a:rPr lang="fa-IR" sz="5400" b="1" dirty="0" smtClean="0">
                <a:latin typeface="Adobe Arabic" pitchFamily="18" charset="-78"/>
                <a:cs typeface="Adobe Arabic" pitchFamily="18" charset="-78"/>
              </a:rPr>
              <a:t>”ايده” يك علاقه يا چيزي فراتر از آن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6" name="Picture 4" descr="http://www.dyeingarts.com/artwork/esgrowingsee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47800"/>
            <a:ext cx="9144000" cy="54102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cs typeface="12   Yagut_shsmrt" pitchFamily="2" charset="-78"/>
              </a:rPr>
              <a:t>8 قانون براي يك ايده موفق استارت آپي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19200"/>
            <a:ext cx="4800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54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دوم.</a:t>
            </a:r>
          </a:p>
          <a:p>
            <a:pPr>
              <a:buNone/>
            </a:pPr>
            <a:r>
              <a:rPr lang="fa-IR" sz="48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ايده‌هاي بزرگ رشد مي‌كنند، </a:t>
            </a:r>
          </a:p>
          <a:p>
            <a:pPr>
              <a:buNone/>
            </a:pPr>
            <a:r>
              <a:rPr lang="fa-IR" sz="48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		   ناگهاني متولد</a:t>
            </a:r>
          </a:p>
          <a:p>
            <a:pPr>
              <a:buNone/>
            </a:pPr>
            <a:r>
              <a:rPr lang="fa-IR" sz="48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				   نمي‌شوند.</a:t>
            </a:r>
          </a:p>
          <a:p>
            <a:endParaRPr lang="fa-IR" sz="5400" b="1" dirty="0" smtClean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2" descr="http://blog.amirkhella.com/wp-content/uploads/2011/02/ide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F:\nasseri\Dropbox\work\slides\pics\tabl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9525"/>
            <a:ext cx="9163050" cy="68770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362200" y="762000"/>
            <a:ext cx="48006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6600" b="1" dirty="0" smtClean="0">
                <a:solidFill>
                  <a:schemeClr val="bg1">
                    <a:lumMod val="95000"/>
                  </a:schemeClr>
                </a:solidFill>
                <a:cs typeface="B Zar" pitchFamily="2" charset="-78"/>
              </a:rPr>
              <a:t>ورود به </a:t>
            </a:r>
          </a:p>
          <a:p>
            <a:pPr algn="ct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cs typeface="B Zar" pitchFamily="2" charset="-78"/>
              </a:rPr>
              <a:t>استارتاپ</a:t>
            </a:r>
            <a:endParaRPr lang="en-US" sz="8800" b="1" dirty="0">
              <a:solidFill>
                <a:schemeClr val="bg1">
                  <a:lumMod val="95000"/>
                </a:schemeClr>
              </a:solidFill>
              <a:cs typeface="B Za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0524" y="3276600"/>
            <a:ext cx="32864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solidFill>
                  <a:srgbClr val="FFFF00"/>
                </a:solidFill>
                <a:cs typeface="B Yekan" pitchFamily="2" charset="-78"/>
              </a:rPr>
              <a:t>کسب و کار نوپا</a:t>
            </a:r>
            <a:endParaRPr lang="en-US" sz="4400" dirty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4" name="Picture 4" descr="http://lucindacross.com/wp-content/uploads/2011/06/cash_stre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0" y="1524000"/>
            <a:ext cx="9144000" cy="533400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cs typeface="12   Yagut_shsmrt" pitchFamily="2" charset="-78"/>
              </a:rPr>
              <a:t>8 قانون براي يك ايده موفق استارت آپي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958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5400" b="1" dirty="0" smtClean="0">
                <a:latin typeface="Adobe Arabic" pitchFamily="18" charset="-78"/>
                <a:cs typeface="Adobe Arabic" pitchFamily="18" charset="-78"/>
              </a:rPr>
              <a:t>سوم.</a:t>
            </a:r>
          </a:p>
          <a:p>
            <a:pPr algn="ctr">
              <a:buNone/>
            </a:pPr>
            <a:r>
              <a:rPr lang="fa-IR" sz="5400" b="1" dirty="0" smtClean="0">
                <a:latin typeface="Adobe Arabic" pitchFamily="18" charset="-78"/>
                <a:cs typeface="Adobe Arabic" pitchFamily="18" charset="-78"/>
              </a:rPr>
              <a:t>براي شروع فقط از يك راه پول دربياوريد.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30" name="Picture 6" descr="http://spinnakr.com/blog/wp-content/uploads/2013/04/customervalid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524000"/>
            <a:ext cx="9143999" cy="5334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cs typeface="12   Yagut_shsmrt" pitchFamily="2" charset="-78"/>
              </a:rPr>
              <a:t>8 قانون براي يك ايده موفق استارت آپي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6600"/>
            <a:ext cx="4114800" cy="2849563"/>
          </a:xfrm>
          <a:solidFill>
            <a:srgbClr val="000000">
              <a:alpha val="38824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fa-IR" sz="54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چهارم.</a:t>
            </a:r>
          </a:p>
          <a:p>
            <a:pPr algn="ctr">
              <a:buNone/>
            </a:pPr>
            <a:r>
              <a:rPr lang="fa-IR" sz="54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مشتري را بيشتر بشناسيد</a:t>
            </a:r>
            <a:endParaRPr lang="fa-IR" b="1" dirty="0" smtClean="0">
              <a:solidFill>
                <a:schemeClr val="bg1"/>
              </a:solidFill>
            </a:endParaRPr>
          </a:p>
        </p:txBody>
      </p:sp>
      <p:sp>
        <p:nvSpPr>
          <p:cNvPr id="77828" name="AutoShape 4" descr="http://spinnakr.com/blog/wp-content/uploads/2013/04/customervalidation.jpg"/>
          <p:cNvSpPr>
            <a:spLocks noChangeAspect="1" noChangeArrowheads="1"/>
          </p:cNvSpPr>
          <p:nvPr/>
        </p:nvSpPr>
        <p:spPr bwMode="auto">
          <a:xfrm>
            <a:off x="155575" y="-3138488"/>
            <a:ext cx="8734425" cy="65532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http://wanderlust-diaries.com/wp-content/uploads/2009/11/FloatingMarke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cs typeface="12   Yagut_shsmrt" pitchFamily="2" charset="-78"/>
              </a:rPr>
              <a:t>8 قانون براي يك ايده موفق استارت آپي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94237"/>
            <a:ext cx="4800600" cy="1935163"/>
          </a:xfrm>
          <a:solidFill>
            <a:srgbClr val="FFFFFF">
              <a:alpha val="52941"/>
            </a:srgb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lvl="1" indent="-342900" algn="ctr">
              <a:buNone/>
            </a:pPr>
            <a:r>
              <a:rPr lang="fa-IR" sz="5400" b="1" dirty="0" smtClean="0">
                <a:latin typeface="Adobe Arabic" pitchFamily="18" charset="-78"/>
                <a:cs typeface="Adobe Arabic" pitchFamily="18" charset="-78"/>
              </a:rPr>
              <a:t>پنجم.</a:t>
            </a:r>
          </a:p>
          <a:p>
            <a:pPr marL="342900" lvl="1" indent="-342900" algn="ctr">
              <a:buNone/>
            </a:pPr>
            <a:r>
              <a:rPr lang="fa-IR" sz="5400" b="1" dirty="0" smtClean="0">
                <a:latin typeface="Adobe Arabic" pitchFamily="18" charset="-78"/>
                <a:cs typeface="Adobe Arabic" pitchFamily="18" charset="-78"/>
              </a:rPr>
              <a:t>بازار را خوب بشناسيد.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http://ts4.mm.bing.net/th?id=H.4644741912725739&amp;pid=1.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00200"/>
            <a:ext cx="9144000" cy="5257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cs typeface="12   Yagut_shsmrt" pitchFamily="2" charset="-78"/>
              </a:rPr>
              <a:t>8 قانون براي يك ايده موفق استارت آپي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5259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54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ششم.</a:t>
            </a:r>
          </a:p>
          <a:p>
            <a:pPr algn="ctr">
              <a:buNone/>
            </a:pPr>
            <a:endParaRPr lang="fa-IR" sz="5400" b="1" dirty="0" smtClean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  <a:p>
            <a:pPr algn="ctr">
              <a:buNone/>
            </a:pPr>
            <a:endParaRPr lang="fa-IR" sz="5400" b="1" dirty="0" smtClean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  <a:p>
            <a:pPr algn="ctr">
              <a:buNone/>
            </a:pPr>
            <a:r>
              <a:rPr lang="fa-IR" sz="54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اكثير محرمانه اصليت.</a:t>
            </a:r>
          </a:p>
          <a:p>
            <a:endParaRPr lang="fa-I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http://channel.nationalgeographic.com/exposure/content/photo/photo/57485_brian-and-lee-of-bid-destroy_gkvxitkykudkv6xycydwpfebjxncurxrbvj6lwuht2ya6mzmafma_610x45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05945"/>
            <a:ext cx="9144000" cy="525205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cs typeface="12   Yagut_shsmrt" pitchFamily="2" charset="-78"/>
              </a:rPr>
              <a:t>8 قانون براي يك ايده موفق استارت آپي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76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54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هفتم.</a:t>
            </a:r>
          </a:p>
          <a:p>
            <a:pPr algn="ctr">
              <a:buNone/>
            </a:pPr>
            <a:endParaRPr lang="fa-IR" sz="5400" b="1" dirty="0" smtClean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  <a:p>
            <a:pPr algn="ctr">
              <a:buNone/>
            </a:pPr>
            <a:endParaRPr lang="fa-IR" sz="5400" b="1" dirty="0" smtClean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  <a:p>
            <a:pPr algn="ctr">
              <a:buNone/>
            </a:pPr>
            <a:endParaRPr lang="fa-IR" sz="5400" b="1" dirty="0" smtClean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  <a:p>
            <a:pPr algn="ctr">
              <a:buNone/>
            </a:pPr>
            <a:r>
              <a:rPr lang="fa-IR" sz="54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تنها كه شديد سعي كنيد نابودش كنيد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http://thesparkbook.com/wp-content/uploads/2011/07/ideas-sprea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02951"/>
            <a:ext cx="9144000" cy="545504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/>
                <a:cs typeface="12   Yagut_shsmrt" pitchFamily="2" charset="-78"/>
              </a:rPr>
              <a:t>8 قانون براي يك ايده موفق استارت آپي</a:t>
            </a:r>
            <a:endParaRPr lang="en-US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5105400"/>
          </a:xfrm>
        </p:spPr>
        <p:txBody>
          <a:bodyPr>
            <a:normAutofit/>
          </a:bodyPr>
          <a:lstStyle/>
          <a:p>
            <a:pPr marL="342900" lvl="1" indent="-342900" algn="ctr">
              <a:buNone/>
            </a:pPr>
            <a:r>
              <a:rPr lang="fa-IR" sz="54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هشتم.</a:t>
            </a:r>
          </a:p>
          <a:p>
            <a:pPr marL="342900" lvl="1" indent="-342900" algn="ctr">
              <a:buNone/>
            </a:pPr>
            <a:endParaRPr lang="fa-IR" sz="5400" b="1" dirty="0" smtClean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  <a:p>
            <a:pPr marL="342900" lvl="1" indent="-342900" algn="ctr">
              <a:buNone/>
            </a:pPr>
            <a:endParaRPr lang="fa-IR" sz="5400" b="1" dirty="0" smtClean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  <a:p>
            <a:pPr marL="342900" lvl="1" indent="-342900" algn="ctr">
              <a:buNone/>
            </a:pPr>
            <a:endParaRPr lang="fa-IR" sz="5400" b="1" dirty="0" smtClean="0">
              <a:solidFill>
                <a:schemeClr val="bg1"/>
              </a:solidFill>
              <a:latin typeface="Adobe Arabic" pitchFamily="18" charset="-78"/>
              <a:cs typeface="Adobe Arabic" pitchFamily="18" charset="-78"/>
            </a:endParaRPr>
          </a:p>
          <a:p>
            <a:pPr marL="342900" lvl="1" indent="-342900" algn="ctr">
              <a:buNone/>
            </a:pPr>
            <a:r>
              <a:rPr lang="fa-IR" sz="5400" b="1" dirty="0" smtClean="0">
                <a:solidFill>
                  <a:schemeClr val="bg1"/>
                </a:solidFill>
                <a:latin typeface="Adobe Arabic" pitchFamily="18" charset="-78"/>
                <a:cs typeface="Adobe Arabic" pitchFamily="18" charset="-78"/>
              </a:rPr>
              <a:t>نترسيد! ايده‌هايتان را منتشر كنيد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stersofseo.com/wp-content/uploads/2009/01/inspir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4918"/>
            <a:ext cx="9144000" cy="686291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dirty="0" smtClean="0">
                <a:cs typeface="12   Yagut_shsmrt" pitchFamily="2" charset="-78"/>
              </a:rPr>
              <a:t>مطالب اين ارائه همچنين الهام گرفته شده بود از:</a:t>
            </a:r>
            <a:endParaRPr lang="en-US" sz="3600" dirty="0"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29200"/>
          </a:xfrm>
        </p:spPr>
        <p:txBody>
          <a:bodyPr>
            <a:normAutofit fontScale="92500" lnSpcReduction="20000"/>
          </a:bodyPr>
          <a:lstStyle/>
          <a:p>
            <a:pPr algn="ctr">
              <a:buNone/>
            </a:pPr>
            <a:endParaRPr lang="fa-IR" sz="44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endParaRPr lang="fa-IR" sz="28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endParaRPr lang="en-US" sz="4400" dirty="0" smtClean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www.boardofinnovation.com</a:t>
            </a:r>
          </a:p>
          <a:p>
            <a:pPr algn="ctr">
              <a:buNone/>
            </a:pPr>
            <a:r>
              <a:rPr lang="en-US" sz="4400" dirty="0" smtClean="0">
                <a:solidFill>
                  <a:schemeClr val="bg1"/>
                </a:solidFill>
              </a:rPr>
              <a:t>www.businessofsoftware.ir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 </a:t>
            </a:r>
            <a:endParaRPr lang="en-US" dirty="0"/>
          </a:p>
        </p:txBody>
      </p:sp>
      <p:sp>
        <p:nvSpPr>
          <p:cNvPr id="158722" name="AutoShape 2" descr="http://4.bp.blogspot.com/-aqbmyu8rxmE/Ti2rs0_oczI/AAAAAAAAJ3U/fCG9qZ7ueAg/s1600/garden+-+gardening+-+garden+ideas+-+tire+planters+-+painted+tires+via+pintere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724" name="AutoShape 4" descr="http://4.bp.blogspot.com/-aqbmyu8rxmE/Ti2rs0_oczI/AAAAAAAAJ3U/fCG9qZ7ueAg/s1600/garden+-+gardening+-+garden+ideas+-+tire+planters+-+painted+tires+via+pinterest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58725" name="Picture 5" descr="C:\Documents and Settings\Mehdi\Desktop\garden - gardening - garden ideas - tire planters - painted tires via pinteres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9302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2" descr="http://blog.amirkhella.com/wp-content/uploads/2011/02/ide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F:\nasseri\Dropbox\work\slides\pics\tabl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9525"/>
            <a:ext cx="9163050" cy="68770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362200" y="762000"/>
            <a:ext cx="48006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6600" b="1" dirty="0" smtClean="0">
                <a:solidFill>
                  <a:schemeClr val="bg1">
                    <a:lumMod val="95000"/>
                  </a:schemeClr>
                </a:solidFill>
                <a:cs typeface="B Zar" pitchFamily="2" charset="-78"/>
              </a:rPr>
              <a:t>ورود به </a:t>
            </a:r>
          </a:p>
          <a:p>
            <a:pPr algn="ct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cs typeface="B Zar" pitchFamily="2" charset="-78"/>
              </a:rPr>
              <a:t>استارتاپ</a:t>
            </a:r>
            <a:endParaRPr lang="en-US" sz="8800" b="1" dirty="0">
              <a:solidFill>
                <a:schemeClr val="bg1">
                  <a:lumMod val="95000"/>
                </a:schemeClr>
              </a:solidFill>
              <a:cs typeface="B Za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0524" y="3276600"/>
            <a:ext cx="32864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solidFill>
                  <a:srgbClr val="FFFF00"/>
                </a:solidFill>
                <a:cs typeface="B Yekan" pitchFamily="2" charset="-78"/>
              </a:rPr>
              <a:t>کسب و کار نوپا</a:t>
            </a:r>
            <a:endParaRPr lang="en-US" sz="4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4508718"/>
            <a:ext cx="8534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 rtl="1"/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سازمانی است که شکل گرفته است تا در جستجوی مدل کسب‌وکاری قابل تکرار و مقیاس‌پذیر باشد. (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Steve Blank</a:t>
            </a:r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)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AutoShape 2" descr="http://blog.amirkhella.com/wp-content/uploads/2011/02/idea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0" name="Picture 2" descr="F:\nasseri\Dropbox\work\slides\pics\tabl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9525"/>
            <a:ext cx="9163050" cy="687705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2362200" y="762000"/>
            <a:ext cx="4800600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6600" b="1" dirty="0" smtClean="0">
                <a:solidFill>
                  <a:schemeClr val="bg1">
                    <a:lumMod val="95000"/>
                  </a:schemeClr>
                </a:solidFill>
                <a:cs typeface="B Zar" pitchFamily="2" charset="-78"/>
              </a:rPr>
              <a:t>ورود به </a:t>
            </a:r>
          </a:p>
          <a:p>
            <a:pPr algn="ct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cs typeface="B Zar" pitchFamily="2" charset="-78"/>
              </a:rPr>
              <a:t>استارتاپ</a:t>
            </a:r>
            <a:endParaRPr lang="en-US" sz="8800" b="1" dirty="0">
              <a:solidFill>
                <a:schemeClr val="bg1">
                  <a:lumMod val="95000"/>
                </a:schemeClr>
              </a:solidFill>
              <a:cs typeface="B Za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90524" y="3276600"/>
            <a:ext cx="328647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solidFill>
                  <a:srgbClr val="FFFF00"/>
                </a:solidFill>
                <a:cs typeface="B Yekan" pitchFamily="2" charset="-78"/>
              </a:rPr>
              <a:t>کسب و کار نوپا</a:t>
            </a:r>
            <a:endParaRPr lang="en-US" sz="4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5320605"/>
            <a:ext cx="8229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نهادی است انسانی که ساخته شده برای خلق محصول یا خدمتی نو در شرایط عدم قطعیت بسیار. (</a:t>
            </a:r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Eric Ries</a:t>
            </a:r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)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 rtl="1"/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http://www.afghanistanhelp.de/assets/images/laecheln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911163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56037"/>
            <a:ext cx="8229600" cy="39925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16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12   Yagut_shsmrt" pitchFamily="2" charset="-78"/>
              </a:rPr>
              <a:t>نوآوري</a:t>
            </a:r>
            <a:endParaRPr lang="en-US" sz="16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t2.gstatic.com/images?q=tbn:ANd9GcSGlMpSLUxraPvy8fKSPTwsFVFXc5saM8akPNM9MP7-4gXwYW6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8600"/>
            <a:ext cx="8229600" cy="3230563"/>
          </a:xfrm>
        </p:spPr>
        <p:txBody>
          <a:bodyPr>
            <a:normAutofit fontScale="92500"/>
          </a:bodyPr>
          <a:lstStyle/>
          <a:p>
            <a:pPr algn="ctr">
              <a:buNone/>
            </a:pPr>
            <a:r>
              <a:rPr lang="fa-IR" sz="16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cs typeface="12   Yagut_shsmrt" pitchFamily="2" charset="-78"/>
              </a:rPr>
              <a:t>عدم قطعيت</a:t>
            </a:r>
            <a:endParaRPr lang="en-US" sz="166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5" name="Picture 1" descr="C:\Documents and Settings\Mehdi\Desktop\idea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829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5" name="Picture 1" descr="C:\Documents and Settings\Mehdi\Desktop\idea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82938"/>
          </a:xfrm>
          <a:prstGeom prst="rect">
            <a:avLst/>
          </a:prstGeom>
          <a:noFill/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533400" y="5486400"/>
            <a:ext cx="2743200" cy="1143000"/>
          </a:xfrm>
          <a:solidFill>
            <a:srgbClr val="000000">
              <a:alpha val="60000"/>
            </a:srgb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buNone/>
            </a:pPr>
            <a:r>
              <a:rPr lang="fa-IR" sz="6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12   Yagut_shsmrt" pitchFamily="2" charset="-78"/>
              </a:rPr>
              <a:t>نوآوري</a:t>
            </a:r>
            <a:endParaRPr lang="en-US" sz="6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cs typeface="12   Yagut_shsmrt" pitchFamily="2" charset="-78"/>
            </a:endParaRPr>
          </a:p>
        </p:txBody>
      </p:sp>
      <p:sp>
        <p:nvSpPr>
          <p:cNvPr id="8" name="Up Arrow 7"/>
          <p:cNvSpPr/>
          <p:nvPr/>
        </p:nvSpPr>
        <p:spPr>
          <a:xfrm rot="5400000">
            <a:off x="3962400" y="5029200"/>
            <a:ext cx="609600" cy="198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29200" y="5334000"/>
            <a:ext cx="1981200" cy="1371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l="8823" t="12444" r="56177" b="18222"/>
          <a:stretch>
            <a:fillRect/>
          </a:stretch>
        </p:blipFill>
        <p:spPr bwMode="auto">
          <a:xfrm>
            <a:off x="0" y="838200"/>
            <a:ext cx="9184054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1010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blog.mnasseri.ir</a:t>
            </a:r>
            <a:r>
              <a:rPr lang="en-US" sz="3200" b="1" dirty="0" smtClean="0"/>
              <a:t>		about.me/</a:t>
            </a:r>
            <a:r>
              <a:rPr lang="en-US" sz="3200" b="1" dirty="0" smtClean="0">
                <a:solidFill>
                  <a:schemeClr val="bg1"/>
                </a:solidFill>
              </a:rPr>
              <a:t>mahdi.nasseri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599093"/>
            <a:ext cx="5638800" cy="954107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دانلود اسلایدها</a:t>
            </a:r>
            <a:endParaRPr lang="en-US" sz="2800" dirty="0" smtClean="0">
              <a:solidFill>
                <a:srgbClr val="002060"/>
              </a:solidFill>
              <a:latin typeface="XM Vahid" pitchFamily="2" charset="-78"/>
              <a:cs typeface="XM Vahid" pitchFamily="2" charset="-78"/>
            </a:endParaRPr>
          </a:p>
          <a:p>
            <a:pPr algn="ctr" rtl="1"/>
            <a:r>
              <a:rPr lang="en-US" sz="28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slideshare.net/</a:t>
            </a:r>
            <a:r>
              <a:rPr lang="en-US" sz="2800" dirty="0" smtClean="0">
                <a:latin typeface="XM Vahid" pitchFamily="2" charset="-78"/>
                <a:cs typeface="XM Vahid" pitchFamily="2" charset="-78"/>
              </a:rPr>
              <a:t>mahdinasseri</a:t>
            </a:r>
            <a:endParaRPr lang="en-US" sz="2800" dirty="0"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072742"/>
            <a:ext cx="5638800" cy="461665"/>
          </a:xfrm>
          <a:prstGeom prst="rect">
            <a:avLst/>
          </a:prstGeom>
          <a:solidFill>
            <a:srgbClr val="FFFF00">
              <a:alpha val="60000"/>
            </a:srgbClr>
          </a:solidFill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fa-IR" sz="2400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عضو هيئت علمي گروه </a:t>
            </a:r>
            <a:r>
              <a:rPr lang="en-US" sz="2400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IT</a:t>
            </a:r>
            <a:r>
              <a:rPr lang="fa-IR" sz="2400" dirty="0" smtClean="0"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 دانشگاه شيخ بهايي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5" name="Picture 1" descr="C:\Documents and Settings\Mehdi\Desktop\idea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82938"/>
          </a:xfrm>
          <a:prstGeom prst="rect">
            <a:avLst/>
          </a:prstGeom>
          <a:noFill/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533400" y="5486400"/>
            <a:ext cx="2743200" cy="1143000"/>
          </a:xfrm>
          <a:solidFill>
            <a:srgbClr val="000000">
              <a:alpha val="60000"/>
            </a:srgb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>
              <a:buNone/>
            </a:pPr>
            <a:r>
              <a:rPr lang="fa-IR" sz="6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cs typeface="12   Yagut_shsmrt" pitchFamily="2" charset="-78"/>
              </a:rPr>
              <a:t>نوآوري</a:t>
            </a:r>
            <a:endParaRPr lang="en-US" sz="6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cs typeface="12   Yagut_shsmrt" pitchFamily="2" charset="-78"/>
            </a:endParaRPr>
          </a:p>
        </p:txBody>
      </p:sp>
      <p:sp>
        <p:nvSpPr>
          <p:cNvPr id="6" name="Up Arrow 5"/>
          <p:cNvSpPr/>
          <p:nvPr/>
        </p:nvSpPr>
        <p:spPr>
          <a:xfrm rot="5400000">
            <a:off x="3962400" y="5029200"/>
            <a:ext cx="609600" cy="19812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1" descr="C:\Documents and Settings\Mehdi\Desktop\idea2.jpg"/>
          <p:cNvPicPr>
            <a:picLocks noChangeAspect="1" noChangeArrowheads="1"/>
          </p:cNvPicPr>
          <p:nvPr/>
        </p:nvPicPr>
        <p:blipFill>
          <a:blip r:embed="rId3" cstate="print"/>
          <a:srcRect l="69833" t="9964" r="17723" b="77637"/>
          <a:stretch>
            <a:fillRect/>
          </a:stretch>
        </p:blipFill>
        <p:spPr bwMode="auto">
          <a:xfrm>
            <a:off x="152400" y="114300"/>
            <a:ext cx="3505200" cy="2628900"/>
          </a:xfrm>
          <a:prstGeom prst="rect">
            <a:avLst/>
          </a:prstGeom>
          <a:ln w="127000" cap="sq">
            <a:solidFill>
              <a:srgbClr val="FFFF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9" name="Straight Connector 8"/>
          <p:cNvCxnSpPr/>
          <p:nvPr/>
        </p:nvCxnSpPr>
        <p:spPr>
          <a:xfrm>
            <a:off x="3657600" y="0"/>
            <a:ext cx="4267200" cy="4572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324600" y="457200"/>
            <a:ext cx="1600200" cy="1143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3657600" y="1600200"/>
            <a:ext cx="4267200" cy="1143000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533400" y="4191000"/>
            <a:ext cx="2743200" cy="1143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000000">
                <a:alpha val="40000"/>
              </a:srgb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4800" b="1" i="0" u="none" strike="noStrike" kern="1200" normalizeH="0" baseline="0" noProof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+mn-lt"/>
                <a:ea typeface="+mn-ea"/>
                <a:cs typeface="12   Yagut_shsmrt" pitchFamily="2" charset="-78"/>
              </a:rPr>
              <a:t>عدم قطعيت</a:t>
            </a:r>
            <a:endParaRPr kumimoji="0" lang="en-US" sz="4800" b="1" i="0" u="none" strike="noStrike" kern="1200" normalizeH="0" baseline="0" noProof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+mn-lt"/>
              <a:ea typeface="+mn-ea"/>
              <a:cs typeface="12   Yagut_shsmrt" pitchFamily="2" charset="-78"/>
            </a:endParaRPr>
          </a:p>
        </p:txBody>
      </p:sp>
      <p:sp>
        <p:nvSpPr>
          <p:cNvPr id="15" name="Up Arrow 14"/>
          <p:cNvSpPr/>
          <p:nvPr/>
        </p:nvSpPr>
        <p:spPr>
          <a:xfrm>
            <a:off x="1600200" y="2667000"/>
            <a:ext cx="609600" cy="152400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29200" y="5334000"/>
            <a:ext cx="1981200" cy="13716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axkadeh\Axkade9874.jpg"/>
          <p:cNvPicPr>
            <a:picLocks noChangeAspect="1" noChangeArrowheads="1"/>
          </p:cNvPicPr>
          <p:nvPr/>
        </p:nvPicPr>
        <p:blipFill>
          <a:blip r:embed="rId3" cstate="print"/>
          <a:srcRect t="5001" b="199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4648200"/>
            <a:ext cx="4114800" cy="1905000"/>
          </a:xfrm>
        </p:spPr>
        <p:txBody>
          <a:bodyPr>
            <a:no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cs typeface="12   Yagut_shsmrt" pitchFamily="2" charset="-78"/>
              </a:rPr>
              <a:t>ایده‌ای</a:t>
            </a:r>
            <a:endParaRPr lang="en-US" sz="11500" dirty="0">
              <a:solidFill>
                <a:srgbClr val="FFFF00"/>
              </a:solidFill>
              <a:cs typeface="12   Yagut_shsmrt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9144000" cy="457200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داستان همه کارآفرینان موفق و ناموفق معمولا از یک جمله آغاز می‌شود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00" y="4724400"/>
            <a:ext cx="41148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6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به ذهنم رسید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181600" y="4851976"/>
            <a:ext cx="3429000" cy="24824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04800" y="4876800"/>
            <a:ext cx="3657600" cy="24826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04800" y="6400800"/>
            <a:ext cx="8382000" cy="24826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F:\axkadeh\Axkade9874.jpg"/>
          <p:cNvPicPr>
            <a:picLocks noChangeAspect="1" noChangeArrowheads="1"/>
          </p:cNvPicPr>
          <p:nvPr/>
        </p:nvPicPr>
        <p:blipFill>
          <a:blip r:embed="rId3" cstate="print">
            <a:grayscl/>
            <a:lum contrast="-40000"/>
          </a:blip>
          <a:srcRect t="5001" b="1999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0" y="4648200"/>
            <a:ext cx="4114800" cy="1905000"/>
          </a:xfrm>
        </p:spPr>
        <p:txBody>
          <a:bodyPr>
            <a:noAutofit/>
          </a:bodyPr>
          <a:lstStyle/>
          <a:p>
            <a:r>
              <a:rPr lang="fa-IR" sz="11500" dirty="0" smtClean="0">
                <a:solidFill>
                  <a:schemeClr val="tx1">
                    <a:lumMod val="65000"/>
                  </a:schemeClr>
                </a:solidFill>
                <a:cs typeface="12   Yagut_shsmrt" pitchFamily="2" charset="-78"/>
              </a:rPr>
              <a:t>ایده‌ای</a:t>
            </a:r>
            <a:endParaRPr lang="en-US" sz="11500" dirty="0">
              <a:solidFill>
                <a:schemeClr val="tx1">
                  <a:lumMod val="65000"/>
                </a:schemeClr>
              </a:solidFill>
              <a:cs typeface="12   Yagut_shsmrt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6200" y="4724400"/>
            <a:ext cx="4114800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</a:schemeClr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به ذهنم رسید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</a:schemeClr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304800" y="6400800"/>
            <a:ext cx="8382000" cy="24826"/>
          </a:xfrm>
          <a:prstGeom prst="line">
            <a:avLst/>
          </a:prstGeom>
          <a:ln w="762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142250"/>
            <a:ext cx="9144000" cy="4201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3900" b="1" dirty="0" smtClean="0">
                <a:ln w="18000">
                  <a:solidFill>
                    <a:srgbClr val="FFFF00"/>
                  </a:solidFill>
                  <a:prstDash val="solid"/>
                  <a:miter lim="800000"/>
                </a:ln>
                <a:solidFill>
                  <a:srgbClr val="FFFF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cs typeface="B Yekan" pitchFamily="2" charset="-78"/>
              </a:rPr>
              <a:t>چگونه</a:t>
            </a:r>
            <a:endParaRPr lang="fa-IR" sz="2800" b="1" dirty="0" smtClean="0">
              <a:ln w="18000">
                <a:solidFill>
                  <a:srgbClr val="FFFF00"/>
                </a:solidFill>
                <a:prstDash val="solid"/>
                <a:miter lim="800000"/>
              </a:ln>
              <a:solidFill>
                <a:srgbClr val="FFFF00"/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  <a:cs typeface="B Yekan" pitchFamily="2" charset="-78"/>
            </a:endParaRPr>
          </a:p>
          <a:p>
            <a:pPr algn="ctr" rtl="1"/>
            <a:r>
              <a:rPr lang="fa-IR" sz="2800" dirty="0" smtClean="0">
                <a:cs typeface="B Yekan" pitchFamily="2" charset="-78"/>
              </a:rPr>
              <a:t>من هم می‌توانم ایده‌ی کسب و کار جدیدی </a:t>
            </a:r>
            <a:r>
              <a:rPr lang="fa-IR" sz="2800" dirty="0" smtClean="0">
                <a:solidFill>
                  <a:srgbClr val="FFFF00"/>
                </a:solidFill>
                <a:cs typeface="B Yekan" pitchFamily="2" charset="-78"/>
              </a:rPr>
              <a:t>خلق</a:t>
            </a:r>
            <a:r>
              <a:rPr lang="fa-IR" sz="2800" dirty="0" smtClean="0">
                <a:cs typeface="B Yekan" pitchFamily="2" charset="-78"/>
              </a:rPr>
              <a:t> کنم؟</a:t>
            </a:r>
            <a:endParaRPr lang="en-US" sz="2800" dirty="0">
              <a:cs typeface="B Yekan" pitchFamily="2" charset="-78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5181600" y="4851976"/>
            <a:ext cx="3429000" cy="24824"/>
          </a:xfrm>
          <a:prstGeom prst="line">
            <a:avLst/>
          </a:prstGeom>
          <a:ln w="762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304800" y="4876800"/>
            <a:ext cx="3657600" cy="24826"/>
          </a:xfrm>
          <a:prstGeom prst="line">
            <a:avLst/>
          </a:prstGeom>
          <a:ln w="762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5" name="Picture 3" descr="C:\Documents and Settings\Mehdi\Desktop\4990184527_5f22eded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3" descr="C:\Documents and Settings\Mehdi\Desktop\4990184527_5f22eded04.jpg"/>
          <p:cNvPicPr>
            <a:picLocks noChangeAspect="1" noChangeArrowheads="1"/>
          </p:cNvPicPr>
          <p:nvPr/>
        </p:nvPicPr>
        <p:blipFill>
          <a:blip r:embed="rId2" cstate="print"/>
          <a:srcRect l="1666" t="8889" r="79168" b="81111"/>
          <a:stretch>
            <a:fillRect/>
          </a:stretch>
        </p:blipFill>
        <p:spPr bwMode="auto">
          <a:xfrm>
            <a:off x="152400" y="0"/>
            <a:ext cx="1752600" cy="685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228600"/>
            <a:ext cx="6477000" cy="76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6477000" cy="685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b="1" dirty="0" smtClean="0">
                <a:solidFill>
                  <a:schemeClr val="bg1">
                    <a:lumMod val="95000"/>
                  </a:schemeClr>
                </a:solidFill>
                <a:cs typeface="B Yekan" pitchFamily="2" charset="-78"/>
              </a:rPr>
              <a:t>همه چيز با يك خارش سر شروع مي‌شود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75" name="Picture 3" descr="C:\Documents and Settings\Mehdi\Desktop\4990184527_5f22eded0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" name="Picture 3" descr="C:\Documents and Settings\Mehdi\Desktop\4990184527_5f22eded04.jpg"/>
          <p:cNvPicPr>
            <a:picLocks noChangeAspect="1" noChangeArrowheads="1"/>
          </p:cNvPicPr>
          <p:nvPr/>
        </p:nvPicPr>
        <p:blipFill>
          <a:blip r:embed="rId2" cstate="print"/>
          <a:srcRect l="1666" t="8889" r="79168" b="81111"/>
          <a:stretch>
            <a:fillRect/>
          </a:stretch>
        </p:blipFill>
        <p:spPr bwMode="auto">
          <a:xfrm>
            <a:off x="152400" y="0"/>
            <a:ext cx="1752600" cy="685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228600"/>
            <a:ext cx="6477000" cy="7620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04800"/>
            <a:ext cx="6477000" cy="685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b="1" dirty="0" smtClean="0">
                <a:solidFill>
                  <a:schemeClr val="bg1">
                    <a:lumMod val="95000"/>
                  </a:schemeClr>
                </a:solidFill>
                <a:cs typeface="B Yekan" pitchFamily="2" charset="-78"/>
              </a:rPr>
              <a:t>همه چيز با يك خارش سر شروع مي‌شود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066800"/>
            <a:ext cx="457200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>
              <a:buNone/>
            </a:pPr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ايده يعني خاريدن فكر</a:t>
            </a:r>
            <a:endParaRPr lang="en-US" sz="3600" dirty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3"/>
          <p:cNvGrpSpPr/>
          <p:nvPr/>
        </p:nvGrpSpPr>
        <p:grpSpPr>
          <a:xfrm>
            <a:off x="0" y="0"/>
            <a:ext cx="9239250" cy="1524000"/>
            <a:chOff x="0" y="0"/>
            <a:chExt cx="9239250" cy="1524000"/>
          </a:xfrm>
        </p:grpSpPr>
        <p:grpSp>
          <p:nvGrpSpPr>
            <p:cNvPr id="3" name="Group 70"/>
            <p:cNvGrpSpPr/>
            <p:nvPr/>
          </p:nvGrpSpPr>
          <p:grpSpPr>
            <a:xfrm>
              <a:off x="0" y="0"/>
              <a:ext cx="9239250" cy="762000"/>
              <a:chOff x="0" y="0"/>
              <a:chExt cx="9239250" cy="762000"/>
            </a:xfrm>
          </p:grpSpPr>
          <p:pic>
            <p:nvPicPr>
              <p:cNvPr id="42" name="Picture 4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0" name="Picture 5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1" name="Picture 6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2" name="Picture 6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3" name="Picture 6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4" name="Picture 6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5" name="Picture 6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6" name="Picture 6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7" name="Picture 6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8" name="Picture 6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9" name="Picture 6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  <p:grpSp>
          <p:nvGrpSpPr>
            <p:cNvPr id="4" name="Group 71"/>
            <p:cNvGrpSpPr/>
            <p:nvPr/>
          </p:nvGrpSpPr>
          <p:grpSpPr>
            <a:xfrm>
              <a:off x="0" y="762000"/>
              <a:ext cx="9239250" cy="762000"/>
              <a:chOff x="0" y="0"/>
              <a:chExt cx="9239250" cy="762000"/>
            </a:xfrm>
          </p:grpSpPr>
          <p:pic>
            <p:nvPicPr>
              <p:cNvPr id="73" name="Picture 7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4" name="Picture 7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5" name="Picture 7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6" name="Picture 7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7" name="Picture 7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8" name="Picture 7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9" name="Picture 7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80" name="Picture 7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81" name="Picture 8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82" name="Picture 8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83" name="Picture 8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5" name="Group 84"/>
          <p:cNvGrpSpPr/>
          <p:nvPr/>
        </p:nvGrpSpPr>
        <p:grpSpPr>
          <a:xfrm>
            <a:off x="-19050" y="1524000"/>
            <a:ext cx="9239250" cy="1524000"/>
            <a:chOff x="0" y="0"/>
            <a:chExt cx="9239250" cy="1524000"/>
          </a:xfrm>
        </p:grpSpPr>
        <p:grpSp>
          <p:nvGrpSpPr>
            <p:cNvPr id="6" name="Group 70"/>
            <p:cNvGrpSpPr/>
            <p:nvPr/>
          </p:nvGrpSpPr>
          <p:grpSpPr>
            <a:xfrm>
              <a:off x="0" y="0"/>
              <a:ext cx="9239250" cy="762000"/>
              <a:chOff x="0" y="0"/>
              <a:chExt cx="9239250" cy="762000"/>
            </a:xfrm>
          </p:grpSpPr>
          <p:pic>
            <p:nvPicPr>
              <p:cNvPr id="99" name="Picture 9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0" name="Picture 9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1" name="Picture 10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2" name="Picture 10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3" name="Picture 10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4" name="Picture 10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5" name="Picture 10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6" name="Picture 10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7" name="Picture 10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8" name="Picture 10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9" name="Picture 10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  <p:grpSp>
          <p:nvGrpSpPr>
            <p:cNvPr id="7" name="Group 71"/>
            <p:cNvGrpSpPr/>
            <p:nvPr/>
          </p:nvGrpSpPr>
          <p:grpSpPr>
            <a:xfrm>
              <a:off x="0" y="762000"/>
              <a:ext cx="9239250" cy="762000"/>
              <a:chOff x="0" y="0"/>
              <a:chExt cx="9239250" cy="762000"/>
            </a:xfrm>
          </p:grpSpPr>
          <p:pic>
            <p:nvPicPr>
              <p:cNvPr id="88" name="Picture 8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89" name="Picture 8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0" name="Picture 8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1" name="Picture 9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2" name="Picture 9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3" name="Picture 9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4" name="Picture 9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5" name="Picture 9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6" name="Picture 9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7" name="Picture 9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8" name="Picture 9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" name="Group 109"/>
          <p:cNvGrpSpPr/>
          <p:nvPr/>
        </p:nvGrpSpPr>
        <p:grpSpPr>
          <a:xfrm>
            <a:off x="-19050" y="3048000"/>
            <a:ext cx="9239250" cy="1524000"/>
            <a:chOff x="0" y="0"/>
            <a:chExt cx="9239250" cy="1524000"/>
          </a:xfrm>
        </p:grpSpPr>
        <p:grpSp>
          <p:nvGrpSpPr>
            <p:cNvPr id="9" name="Group 70"/>
            <p:cNvGrpSpPr/>
            <p:nvPr/>
          </p:nvGrpSpPr>
          <p:grpSpPr>
            <a:xfrm>
              <a:off x="0" y="0"/>
              <a:ext cx="9239250" cy="762000"/>
              <a:chOff x="0" y="0"/>
              <a:chExt cx="9239250" cy="762000"/>
            </a:xfrm>
          </p:grpSpPr>
          <p:pic>
            <p:nvPicPr>
              <p:cNvPr id="124" name="Picture 12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5" name="Picture 12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6" name="Picture 12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7" name="Picture 12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8" name="Picture 12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9" name="Picture 12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0" name="Picture 12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1" name="Picture 13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2" name="Picture 13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3" name="Picture 13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4" name="Picture 13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Group 71"/>
            <p:cNvGrpSpPr/>
            <p:nvPr/>
          </p:nvGrpSpPr>
          <p:grpSpPr>
            <a:xfrm>
              <a:off x="0" y="762000"/>
              <a:ext cx="9239250" cy="762000"/>
              <a:chOff x="0" y="0"/>
              <a:chExt cx="9239250" cy="762000"/>
            </a:xfrm>
          </p:grpSpPr>
          <p:pic>
            <p:nvPicPr>
              <p:cNvPr id="113" name="Picture 11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4" name="Picture 11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5" name="Picture 11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6" name="Picture 11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7" name="Picture 11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8" name="Picture 11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9" name="Picture 11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0" name="Picture 11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1" name="Picture 12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2" name="Picture 12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3" name="Picture 12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1" name="Group 134"/>
          <p:cNvGrpSpPr/>
          <p:nvPr/>
        </p:nvGrpSpPr>
        <p:grpSpPr>
          <a:xfrm>
            <a:off x="-38100" y="4572000"/>
            <a:ext cx="9239250" cy="1524000"/>
            <a:chOff x="0" y="0"/>
            <a:chExt cx="9239250" cy="1524000"/>
          </a:xfrm>
        </p:grpSpPr>
        <p:grpSp>
          <p:nvGrpSpPr>
            <p:cNvPr id="12" name="Group 70"/>
            <p:cNvGrpSpPr/>
            <p:nvPr/>
          </p:nvGrpSpPr>
          <p:grpSpPr>
            <a:xfrm>
              <a:off x="0" y="0"/>
              <a:ext cx="9239250" cy="762000"/>
              <a:chOff x="0" y="0"/>
              <a:chExt cx="9239250" cy="762000"/>
            </a:xfrm>
          </p:grpSpPr>
          <p:pic>
            <p:nvPicPr>
              <p:cNvPr id="149" name="Picture 14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0" name="Picture 14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1" name="Picture 15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2" name="Picture 15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3" name="Picture 15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4" name="Picture 15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5" name="Picture 15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6" name="Picture 15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7" name="Picture 15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8" name="Picture 15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9" name="Picture 15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Group 71"/>
            <p:cNvGrpSpPr/>
            <p:nvPr/>
          </p:nvGrpSpPr>
          <p:grpSpPr>
            <a:xfrm>
              <a:off x="0" y="762000"/>
              <a:ext cx="9239250" cy="762000"/>
              <a:chOff x="0" y="0"/>
              <a:chExt cx="9239250" cy="762000"/>
            </a:xfrm>
          </p:grpSpPr>
          <p:pic>
            <p:nvPicPr>
              <p:cNvPr id="138" name="Picture 13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9" name="Picture 13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0" name="Picture 13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1" name="Picture 14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2" name="Picture 14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3" name="Picture 14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4" name="Picture 14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5" name="Picture 14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6" name="Picture 14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7" name="Picture 14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8" name="Picture 14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4" name="Group 70"/>
          <p:cNvGrpSpPr/>
          <p:nvPr/>
        </p:nvGrpSpPr>
        <p:grpSpPr>
          <a:xfrm>
            <a:off x="-34548" y="6096000"/>
            <a:ext cx="9239250" cy="762000"/>
            <a:chOff x="0" y="0"/>
            <a:chExt cx="9239250" cy="762000"/>
          </a:xfrm>
        </p:grpSpPr>
        <p:pic>
          <p:nvPicPr>
            <p:cNvPr id="174" name="Picture 173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75" name="Picture 174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8382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76" name="Picture 175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16764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77" name="Picture 176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25146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78" name="Picture 177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33528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79" name="Picture 178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41910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80" name="Picture 179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50292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81" name="Picture 180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58674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82" name="Picture 181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67056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83" name="Picture 182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75438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84" name="Picture 183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8382000" y="0"/>
              <a:ext cx="857250" cy="76200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3"/>
          <p:cNvGrpSpPr/>
          <p:nvPr/>
        </p:nvGrpSpPr>
        <p:grpSpPr>
          <a:xfrm>
            <a:off x="0" y="0"/>
            <a:ext cx="9239250" cy="1524000"/>
            <a:chOff x="0" y="0"/>
            <a:chExt cx="9239250" cy="1524000"/>
          </a:xfrm>
        </p:grpSpPr>
        <p:grpSp>
          <p:nvGrpSpPr>
            <p:cNvPr id="3" name="Group 70"/>
            <p:cNvGrpSpPr/>
            <p:nvPr/>
          </p:nvGrpSpPr>
          <p:grpSpPr>
            <a:xfrm>
              <a:off x="0" y="0"/>
              <a:ext cx="9239250" cy="762000"/>
              <a:chOff x="0" y="0"/>
              <a:chExt cx="9239250" cy="762000"/>
            </a:xfrm>
          </p:grpSpPr>
          <p:pic>
            <p:nvPicPr>
              <p:cNvPr id="42" name="Picture 4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0" name="Picture 5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1" name="Picture 6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2" name="Picture 6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3" name="Picture 6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4" name="Picture 6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5" name="Picture 6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6" name="Picture 6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7" name="Picture 6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8" name="Picture 6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69" name="Picture 6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  <p:grpSp>
          <p:nvGrpSpPr>
            <p:cNvPr id="4" name="Group 71"/>
            <p:cNvGrpSpPr/>
            <p:nvPr/>
          </p:nvGrpSpPr>
          <p:grpSpPr>
            <a:xfrm>
              <a:off x="0" y="762000"/>
              <a:ext cx="9239250" cy="762000"/>
              <a:chOff x="0" y="0"/>
              <a:chExt cx="9239250" cy="762000"/>
            </a:xfrm>
          </p:grpSpPr>
          <p:pic>
            <p:nvPicPr>
              <p:cNvPr id="73" name="Picture 7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4" name="Picture 7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5" name="Picture 7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6" name="Picture 7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7" name="Picture 7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8" name="Picture 7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79" name="Picture 7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80" name="Picture 7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81" name="Picture 8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82" name="Picture 8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83" name="Picture 8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5" name="Group 84"/>
          <p:cNvGrpSpPr/>
          <p:nvPr/>
        </p:nvGrpSpPr>
        <p:grpSpPr>
          <a:xfrm>
            <a:off x="-19050" y="1524000"/>
            <a:ext cx="9239250" cy="1524000"/>
            <a:chOff x="0" y="0"/>
            <a:chExt cx="9239250" cy="1524000"/>
          </a:xfrm>
        </p:grpSpPr>
        <p:grpSp>
          <p:nvGrpSpPr>
            <p:cNvPr id="6" name="Group 70"/>
            <p:cNvGrpSpPr/>
            <p:nvPr/>
          </p:nvGrpSpPr>
          <p:grpSpPr>
            <a:xfrm>
              <a:off x="0" y="0"/>
              <a:ext cx="9239250" cy="762000"/>
              <a:chOff x="0" y="0"/>
              <a:chExt cx="9239250" cy="762000"/>
            </a:xfrm>
          </p:grpSpPr>
          <p:pic>
            <p:nvPicPr>
              <p:cNvPr id="99" name="Picture 9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0" name="Picture 9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1" name="Picture 10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2" name="Picture 10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3" name="Picture 10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4" name="Picture 10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5" name="Picture 10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6" name="Picture 10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7" name="Picture 10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8" name="Picture 10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09" name="Picture 10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  <p:grpSp>
          <p:nvGrpSpPr>
            <p:cNvPr id="7" name="Group 71"/>
            <p:cNvGrpSpPr/>
            <p:nvPr/>
          </p:nvGrpSpPr>
          <p:grpSpPr>
            <a:xfrm>
              <a:off x="0" y="762000"/>
              <a:ext cx="9239250" cy="762000"/>
              <a:chOff x="0" y="0"/>
              <a:chExt cx="9239250" cy="762000"/>
            </a:xfrm>
          </p:grpSpPr>
          <p:pic>
            <p:nvPicPr>
              <p:cNvPr id="88" name="Picture 8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89" name="Picture 8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0" name="Picture 8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1" name="Picture 9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2" name="Picture 9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3" name="Picture 9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4" name="Picture 9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5" name="Picture 9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6" name="Picture 9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7" name="Picture 9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98" name="Picture 9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8" name="Group 109"/>
          <p:cNvGrpSpPr/>
          <p:nvPr/>
        </p:nvGrpSpPr>
        <p:grpSpPr>
          <a:xfrm>
            <a:off x="-19050" y="3048000"/>
            <a:ext cx="9239250" cy="1524000"/>
            <a:chOff x="0" y="0"/>
            <a:chExt cx="9239250" cy="1524000"/>
          </a:xfrm>
        </p:grpSpPr>
        <p:grpSp>
          <p:nvGrpSpPr>
            <p:cNvPr id="9" name="Group 70"/>
            <p:cNvGrpSpPr/>
            <p:nvPr/>
          </p:nvGrpSpPr>
          <p:grpSpPr>
            <a:xfrm>
              <a:off x="0" y="0"/>
              <a:ext cx="9239250" cy="762000"/>
              <a:chOff x="0" y="0"/>
              <a:chExt cx="9239250" cy="762000"/>
            </a:xfrm>
          </p:grpSpPr>
          <p:pic>
            <p:nvPicPr>
              <p:cNvPr id="124" name="Picture 12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5" name="Picture 12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6" name="Picture 12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7" name="Picture 12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8" name="Picture 12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9" name="Picture 12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0" name="Picture 12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1" name="Picture 13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2" name="Picture 13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3" name="Picture 13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4" name="Picture 13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  <p:grpSp>
          <p:nvGrpSpPr>
            <p:cNvPr id="10" name="Group 71"/>
            <p:cNvGrpSpPr/>
            <p:nvPr/>
          </p:nvGrpSpPr>
          <p:grpSpPr>
            <a:xfrm>
              <a:off x="0" y="762000"/>
              <a:ext cx="9239250" cy="762000"/>
              <a:chOff x="0" y="0"/>
              <a:chExt cx="9239250" cy="762000"/>
            </a:xfrm>
          </p:grpSpPr>
          <p:pic>
            <p:nvPicPr>
              <p:cNvPr id="113" name="Picture 11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4" name="Picture 11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5" name="Picture 11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6" name="Picture 11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7" name="Picture 11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8" name="Picture 11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19" name="Picture 11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0" name="Picture 11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1" name="Picture 12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2" name="Picture 12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23" name="Picture 12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1" name="Group 134"/>
          <p:cNvGrpSpPr/>
          <p:nvPr/>
        </p:nvGrpSpPr>
        <p:grpSpPr>
          <a:xfrm>
            <a:off x="-38100" y="4572000"/>
            <a:ext cx="9239250" cy="1524000"/>
            <a:chOff x="0" y="0"/>
            <a:chExt cx="9239250" cy="1524000"/>
          </a:xfrm>
        </p:grpSpPr>
        <p:grpSp>
          <p:nvGrpSpPr>
            <p:cNvPr id="12" name="Group 70"/>
            <p:cNvGrpSpPr/>
            <p:nvPr/>
          </p:nvGrpSpPr>
          <p:grpSpPr>
            <a:xfrm>
              <a:off x="0" y="0"/>
              <a:ext cx="9239250" cy="762000"/>
              <a:chOff x="0" y="0"/>
              <a:chExt cx="9239250" cy="762000"/>
            </a:xfrm>
          </p:grpSpPr>
          <p:pic>
            <p:nvPicPr>
              <p:cNvPr id="149" name="Picture 14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0" name="Picture 14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1" name="Picture 15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2" name="Picture 15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3" name="Picture 15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4" name="Picture 15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5" name="Picture 15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6" name="Picture 15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7" name="Picture 15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8" name="Picture 15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59" name="Picture 15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  <p:grpSp>
          <p:nvGrpSpPr>
            <p:cNvPr id="13" name="Group 71"/>
            <p:cNvGrpSpPr/>
            <p:nvPr/>
          </p:nvGrpSpPr>
          <p:grpSpPr>
            <a:xfrm>
              <a:off x="0" y="762000"/>
              <a:ext cx="9239250" cy="762000"/>
              <a:chOff x="0" y="0"/>
              <a:chExt cx="9239250" cy="762000"/>
            </a:xfrm>
          </p:grpSpPr>
          <p:pic>
            <p:nvPicPr>
              <p:cNvPr id="138" name="Picture 13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39" name="Picture 13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0" name="Picture 13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1" name="Picture 14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2" name="Picture 14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3" name="Picture 14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4" name="Picture 14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5" name="Picture 14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6" name="Picture 14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7" name="Picture 14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48" name="Picture 14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14" name="Group 70"/>
          <p:cNvGrpSpPr/>
          <p:nvPr/>
        </p:nvGrpSpPr>
        <p:grpSpPr>
          <a:xfrm>
            <a:off x="-38100" y="6096000"/>
            <a:ext cx="9239250" cy="762000"/>
            <a:chOff x="0" y="0"/>
            <a:chExt cx="9239250" cy="762000"/>
          </a:xfrm>
        </p:grpSpPr>
        <p:pic>
          <p:nvPicPr>
            <p:cNvPr id="174" name="Picture 173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75" name="Picture 174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8382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76" name="Picture 175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16764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77" name="Picture 176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25146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78" name="Picture 177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33528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79" name="Picture 178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41910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80" name="Picture 179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50292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81" name="Picture 180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58674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82" name="Picture 181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67056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83" name="Picture 182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7543800" y="0"/>
              <a:ext cx="857250" cy="762000"/>
            </a:xfrm>
            <a:prstGeom prst="rect">
              <a:avLst/>
            </a:prstGeom>
            <a:noFill/>
          </p:spPr>
        </p:pic>
        <p:pic>
          <p:nvPicPr>
            <p:cNvPr id="184" name="Picture 183" descr="C:\Documents and Settings\Mehdi\Desktop\4990184527_5f22eded04.jpg"/>
            <p:cNvPicPr>
              <a:picLocks noChangeAspect="1" noChangeArrowheads="1"/>
            </p:cNvPicPr>
            <p:nvPr/>
          </p:nvPicPr>
          <p:blipFill>
            <a:blip r:embed="rId2" cstate="print"/>
            <a:srcRect l="3750" t="20000" r="28750"/>
            <a:stretch>
              <a:fillRect/>
            </a:stretch>
          </p:blipFill>
          <p:spPr bwMode="auto">
            <a:xfrm>
              <a:off x="8382000" y="0"/>
              <a:ext cx="857250" cy="762000"/>
            </a:xfrm>
            <a:prstGeom prst="rect">
              <a:avLst/>
            </a:prstGeom>
            <a:noFill/>
          </p:spPr>
        </p:pic>
      </p:grpSp>
      <p:pic>
        <p:nvPicPr>
          <p:cNvPr id="135" name="Picture 2" descr="C:\Documents and Settings\Mehdi\Desktop\jack-dorsey-twitter.jpg"/>
          <p:cNvPicPr>
            <a:picLocks noChangeAspect="1" noChangeArrowheads="1"/>
          </p:cNvPicPr>
          <p:nvPr/>
        </p:nvPicPr>
        <p:blipFill>
          <a:blip r:embed="rId3" cstate="print"/>
          <a:srcRect l="32500"/>
          <a:stretch>
            <a:fillRect/>
          </a:stretch>
        </p:blipFill>
        <p:spPr bwMode="auto">
          <a:xfrm>
            <a:off x="2514600" y="762000"/>
            <a:ext cx="838200" cy="762000"/>
          </a:xfrm>
          <a:prstGeom prst="rect">
            <a:avLst/>
          </a:prstGeom>
          <a:ln w="5715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6" name="Picture 135" descr="C:\Documents and Settings\Mehdi\Desktop\bill-gates-1984.jpg"/>
          <p:cNvPicPr>
            <a:picLocks noChangeAspect="1" noChangeArrowheads="1"/>
          </p:cNvPicPr>
          <p:nvPr/>
        </p:nvPicPr>
        <p:blipFill>
          <a:blip r:embed="rId4" cstate="print"/>
          <a:srcRect b="30000"/>
          <a:stretch>
            <a:fillRect/>
          </a:stretch>
        </p:blipFill>
        <p:spPr bwMode="auto">
          <a:xfrm>
            <a:off x="7543800" y="3810000"/>
            <a:ext cx="814941" cy="762000"/>
          </a:xfrm>
          <a:prstGeom prst="rect">
            <a:avLst/>
          </a:prstGeom>
          <a:ln w="5715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7" name="Picture 2" descr="http://cdn.thegloss.com/files/2011/10/stevejobs.jpg"/>
          <p:cNvPicPr>
            <a:picLocks noChangeAspect="1" noChangeArrowheads="1"/>
          </p:cNvPicPr>
          <p:nvPr/>
        </p:nvPicPr>
        <p:blipFill>
          <a:blip r:embed="rId5" cstate="print"/>
          <a:srcRect r="23259" b="51111"/>
          <a:stretch>
            <a:fillRect/>
          </a:stretch>
        </p:blipFill>
        <p:spPr bwMode="auto">
          <a:xfrm>
            <a:off x="838200" y="3810000"/>
            <a:ext cx="838200" cy="762000"/>
          </a:xfrm>
          <a:prstGeom prst="rect">
            <a:avLst/>
          </a:prstGeom>
          <a:ln w="5715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0" name="Picture 5" descr="C:\Documents and Settings\Mehdi\Desktop\mark-zuckerberg.jpg"/>
          <p:cNvPicPr>
            <a:picLocks noChangeAspect="1" noChangeArrowheads="1"/>
          </p:cNvPicPr>
          <p:nvPr/>
        </p:nvPicPr>
        <p:blipFill>
          <a:blip r:embed="rId6" cstate="print"/>
          <a:srcRect l="54099" t="7961" b="20393"/>
          <a:stretch>
            <a:fillRect/>
          </a:stretch>
        </p:blipFill>
        <p:spPr bwMode="auto">
          <a:xfrm>
            <a:off x="4994275" y="5334000"/>
            <a:ext cx="838200" cy="762000"/>
          </a:xfrm>
          <a:prstGeom prst="rect">
            <a:avLst/>
          </a:prstGeom>
          <a:ln w="5715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1" name="Picture 4" descr="C:\Documents and Settings\Mehdi\Desktop\Pierre-Omidyar-eBay.jpg"/>
          <p:cNvPicPr>
            <a:picLocks noChangeAspect="1" noChangeArrowheads="1"/>
          </p:cNvPicPr>
          <p:nvPr/>
        </p:nvPicPr>
        <p:blipFill>
          <a:blip r:embed="rId7" cstate="print"/>
          <a:srcRect r="55505"/>
          <a:stretch>
            <a:fillRect/>
          </a:stretch>
        </p:blipFill>
        <p:spPr bwMode="auto">
          <a:xfrm>
            <a:off x="6705600" y="1524000"/>
            <a:ext cx="838200" cy="762000"/>
          </a:xfrm>
          <a:prstGeom prst="rect">
            <a:avLst/>
          </a:prstGeom>
          <a:ln w="5715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2" name="Picture 6" descr="C:\Documents and Settings\Mehdi\Desktop\google-founders.jpg"/>
          <p:cNvPicPr>
            <a:picLocks noChangeAspect="1" noChangeArrowheads="1"/>
          </p:cNvPicPr>
          <p:nvPr/>
        </p:nvPicPr>
        <p:blipFill>
          <a:blip r:embed="rId8" cstate="print"/>
          <a:srcRect l="26995" t="3802" r="20422" b="71486"/>
          <a:stretch>
            <a:fillRect/>
          </a:stretch>
        </p:blipFill>
        <p:spPr bwMode="auto">
          <a:xfrm>
            <a:off x="3321050" y="3048000"/>
            <a:ext cx="1708150" cy="762000"/>
          </a:xfrm>
          <a:prstGeom prst="rect">
            <a:avLst/>
          </a:prstGeom>
          <a:ln w="5715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2"/>
          <p:cNvGrpSpPr/>
          <p:nvPr/>
        </p:nvGrpSpPr>
        <p:grpSpPr>
          <a:xfrm>
            <a:off x="-38100" y="0"/>
            <a:ext cx="9277350" cy="6858000"/>
            <a:chOff x="-38100" y="0"/>
            <a:chExt cx="9277350" cy="6858000"/>
          </a:xfrm>
        </p:grpSpPr>
        <p:grpSp>
          <p:nvGrpSpPr>
            <p:cNvPr id="3" name="Group 83"/>
            <p:cNvGrpSpPr/>
            <p:nvPr/>
          </p:nvGrpSpPr>
          <p:grpSpPr>
            <a:xfrm>
              <a:off x="0" y="0"/>
              <a:ext cx="9239250" cy="1524000"/>
              <a:chOff x="0" y="0"/>
              <a:chExt cx="9239250" cy="1524000"/>
            </a:xfrm>
          </p:grpSpPr>
          <p:grpSp>
            <p:nvGrpSpPr>
              <p:cNvPr id="4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42" name="Picture 4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0" name="Picture 5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1" name="Picture 6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" name="Picture 6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6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4" name="Picture 6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5" name="Picture 6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6" name="Picture 6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7" name="Picture 6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8" name="Picture 6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9" name="Picture 6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73" name="Picture 7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4" name="Picture 7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5" name="Picture 7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6" name="Picture 7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7" name="Picture 7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8" name="Picture 7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9" name="Picture 7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0" name="Picture 7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1" name="Picture 8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2" name="Picture 8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3" name="Picture 8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6" name="Group 84"/>
            <p:cNvGrpSpPr/>
            <p:nvPr/>
          </p:nvGrpSpPr>
          <p:grpSpPr>
            <a:xfrm>
              <a:off x="-19050" y="1524000"/>
              <a:ext cx="9239250" cy="1524000"/>
              <a:chOff x="0" y="0"/>
              <a:chExt cx="9239250" cy="1524000"/>
            </a:xfrm>
          </p:grpSpPr>
          <p:grpSp>
            <p:nvGrpSpPr>
              <p:cNvPr id="7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99" name="Picture 9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9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1" name="Picture 10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2" name="Picture 10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3" name="Picture 10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4" name="Picture 10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5" name="Picture 10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6" name="Picture 10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7" name="Picture 10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8" name="Picture 10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9" name="Picture 10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88" name="Picture 8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9" name="Picture 8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0" name="Picture 8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1" name="Picture 9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2" name="Picture 9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3" name="Picture 9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4" name="Picture 9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5" name="Picture 9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6" name="Picture 9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7" name="Picture 9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8" name="Picture 9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9" name="Group 109"/>
            <p:cNvGrpSpPr/>
            <p:nvPr/>
          </p:nvGrpSpPr>
          <p:grpSpPr>
            <a:xfrm>
              <a:off x="-19050" y="3048000"/>
              <a:ext cx="9239250" cy="1524000"/>
              <a:chOff x="0" y="0"/>
              <a:chExt cx="9239250" cy="1524000"/>
            </a:xfrm>
          </p:grpSpPr>
          <p:grpSp>
            <p:nvGrpSpPr>
              <p:cNvPr id="10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124" name="Picture 12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5" name="Picture 12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6" name="Picture 12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7" name="Picture 12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8" name="Picture 12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9" name="Picture 12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0" name="Picture 12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1" name="Picture 13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2" name="Picture 13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3" name="Picture 13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4" name="Picture 13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1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113" name="Picture 11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4" name="Picture 11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5" name="Picture 11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6" name="Picture 11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7" name="Picture 11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8" name="Picture 11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" name="Picture 11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0" name="Picture 11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1" name="Picture 12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2" name="Picture 12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3" name="Picture 12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2" name="Group 134"/>
            <p:cNvGrpSpPr/>
            <p:nvPr/>
          </p:nvGrpSpPr>
          <p:grpSpPr>
            <a:xfrm>
              <a:off x="-38100" y="4572000"/>
              <a:ext cx="9239250" cy="1524000"/>
              <a:chOff x="0" y="0"/>
              <a:chExt cx="9239250" cy="1524000"/>
            </a:xfrm>
          </p:grpSpPr>
          <p:grpSp>
            <p:nvGrpSpPr>
              <p:cNvPr id="13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149" name="Picture 14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0" name="Picture 14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1" name="Picture 15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2" name="Picture 15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3" name="Picture 15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4" name="Picture 15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5" name="Picture 15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6" name="Picture 15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7" name="Picture 15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8" name="Picture 15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9" name="Picture 15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4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138" name="Picture 13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9" name="Picture 13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0" name="Picture 13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1" name="Picture 14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2" name="Picture 14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3" name="Picture 14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4" name="Picture 14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5" name="Picture 14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6" name="Picture 14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7" name="Picture 14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8" name="Picture 14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5" name="Group 70"/>
            <p:cNvGrpSpPr/>
            <p:nvPr/>
          </p:nvGrpSpPr>
          <p:grpSpPr>
            <a:xfrm>
              <a:off x="-38100" y="6096000"/>
              <a:ext cx="9239250" cy="762000"/>
              <a:chOff x="0" y="0"/>
              <a:chExt cx="9239250" cy="762000"/>
            </a:xfrm>
          </p:grpSpPr>
          <p:pic>
            <p:nvPicPr>
              <p:cNvPr id="174" name="Picture 17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5" name="Picture 17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6" name="Picture 17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7" name="Picture 17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8" name="Picture 17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9" name="Picture 17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0" name="Picture 17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1" name="Picture 18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2" name="Picture 18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3" name="Picture 18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4" name="Picture 18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135" name="Picture 2" descr="C:\Documents and Settings\Mehdi\Desktop\jack-dorsey-twitter.jpg"/>
          <p:cNvPicPr>
            <a:picLocks noChangeAspect="1" noChangeArrowheads="1"/>
          </p:cNvPicPr>
          <p:nvPr/>
        </p:nvPicPr>
        <p:blipFill>
          <a:blip r:embed="rId3" cstate="print"/>
          <a:srcRect l="32500"/>
          <a:stretch>
            <a:fillRect/>
          </a:stretch>
        </p:blipFill>
        <p:spPr bwMode="auto">
          <a:xfrm>
            <a:off x="2514600" y="762000"/>
            <a:ext cx="838200" cy="762000"/>
          </a:xfrm>
          <a:prstGeom prst="rect">
            <a:avLst/>
          </a:prstGeom>
          <a:ln w="57150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6" name="Picture 135" descr="C:\Documents and Settings\Mehdi\Desktop\bill-gates-1984.jpg"/>
          <p:cNvPicPr>
            <a:picLocks noChangeAspect="1" noChangeArrowheads="1"/>
          </p:cNvPicPr>
          <p:nvPr/>
        </p:nvPicPr>
        <p:blipFill>
          <a:blip r:embed="rId4" cstate="print"/>
          <a:srcRect b="30000"/>
          <a:stretch>
            <a:fillRect/>
          </a:stretch>
        </p:blipFill>
        <p:spPr bwMode="auto">
          <a:xfrm>
            <a:off x="7543800" y="3810000"/>
            <a:ext cx="814941" cy="762000"/>
          </a:xfrm>
          <a:prstGeom prst="rect">
            <a:avLst/>
          </a:prstGeom>
          <a:ln w="57150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7" name="Picture 2" descr="http://cdn.thegloss.com/files/2011/10/stevejobs.jpg"/>
          <p:cNvPicPr>
            <a:picLocks noChangeAspect="1" noChangeArrowheads="1"/>
          </p:cNvPicPr>
          <p:nvPr/>
        </p:nvPicPr>
        <p:blipFill>
          <a:blip r:embed="rId5" cstate="print"/>
          <a:srcRect r="23259" b="51111"/>
          <a:stretch>
            <a:fillRect/>
          </a:stretch>
        </p:blipFill>
        <p:spPr bwMode="auto">
          <a:xfrm>
            <a:off x="838200" y="3810000"/>
            <a:ext cx="838200" cy="762000"/>
          </a:xfrm>
          <a:prstGeom prst="rect">
            <a:avLst/>
          </a:prstGeom>
          <a:ln w="57150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0" name="Picture 5" descr="C:\Documents and Settings\Mehdi\Desktop\mark-zuckerberg.jpg"/>
          <p:cNvPicPr>
            <a:picLocks noChangeAspect="1" noChangeArrowheads="1"/>
          </p:cNvPicPr>
          <p:nvPr/>
        </p:nvPicPr>
        <p:blipFill>
          <a:blip r:embed="rId6" cstate="print"/>
          <a:srcRect l="54099" t="7961" b="20393"/>
          <a:stretch>
            <a:fillRect/>
          </a:stretch>
        </p:blipFill>
        <p:spPr bwMode="auto">
          <a:xfrm>
            <a:off x="4994275" y="5334000"/>
            <a:ext cx="838200" cy="762000"/>
          </a:xfrm>
          <a:prstGeom prst="rect">
            <a:avLst/>
          </a:prstGeom>
          <a:ln w="57150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1" name="Picture 4" descr="C:\Documents and Settings\Mehdi\Desktop\Pierre-Omidyar-eBay.jpg"/>
          <p:cNvPicPr>
            <a:picLocks noChangeAspect="1" noChangeArrowheads="1"/>
          </p:cNvPicPr>
          <p:nvPr/>
        </p:nvPicPr>
        <p:blipFill>
          <a:blip r:embed="rId7" cstate="print"/>
          <a:srcRect r="55505"/>
          <a:stretch>
            <a:fillRect/>
          </a:stretch>
        </p:blipFill>
        <p:spPr bwMode="auto">
          <a:xfrm>
            <a:off x="6705600" y="1524000"/>
            <a:ext cx="838200" cy="762000"/>
          </a:xfrm>
          <a:prstGeom prst="rect">
            <a:avLst/>
          </a:prstGeom>
          <a:ln w="57150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2" name="Picture 6" descr="C:\Documents and Settings\Mehdi\Desktop\google-founders.jpg"/>
          <p:cNvPicPr>
            <a:picLocks noChangeAspect="1" noChangeArrowheads="1"/>
          </p:cNvPicPr>
          <p:nvPr/>
        </p:nvPicPr>
        <p:blipFill>
          <a:blip r:embed="rId8" cstate="print"/>
          <a:srcRect l="26995" t="3802" r="20422" b="71486"/>
          <a:stretch>
            <a:fillRect/>
          </a:stretch>
        </p:blipFill>
        <p:spPr bwMode="auto">
          <a:xfrm>
            <a:off x="3321050" y="3048000"/>
            <a:ext cx="1708150" cy="762000"/>
          </a:xfrm>
          <a:prstGeom prst="rect">
            <a:avLst/>
          </a:prstGeom>
          <a:ln w="57150">
            <a:solidFill>
              <a:srgbClr val="FFFF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2"/>
          <p:cNvGrpSpPr/>
          <p:nvPr/>
        </p:nvGrpSpPr>
        <p:grpSpPr>
          <a:xfrm>
            <a:off x="-38100" y="0"/>
            <a:ext cx="9277350" cy="6858000"/>
            <a:chOff x="-38100" y="0"/>
            <a:chExt cx="9277350" cy="6858000"/>
          </a:xfrm>
        </p:grpSpPr>
        <p:grpSp>
          <p:nvGrpSpPr>
            <p:cNvPr id="3" name="Group 83"/>
            <p:cNvGrpSpPr/>
            <p:nvPr/>
          </p:nvGrpSpPr>
          <p:grpSpPr>
            <a:xfrm>
              <a:off x="0" y="0"/>
              <a:ext cx="9239250" cy="1524000"/>
              <a:chOff x="0" y="0"/>
              <a:chExt cx="9239250" cy="1524000"/>
            </a:xfrm>
          </p:grpSpPr>
          <p:grpSp>
            <p:nvGrpSpPr>
              <p:cNvPr id="4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42" name="Picture 4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0" name="Picture 5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1" name="Picture 6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" name="Picture 6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6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4" name="Picture 6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5" name="Picture 6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6" name="Picture 6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7" name="Picture 6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8" name="Picture 6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9" name="Picture 6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73" name="Picture 7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4" name="Picture 7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5" name="Picture 7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6" name="Picture 7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7" name="Picture 7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8" name="Picture 7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9" name="Picture 7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0" name="Picture 7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1" name="Picture 8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2" name="Picture 8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3" name="Picture 8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6" name="Group 84"/>
            <p:cNvGrpSpPr/>
            <p:nvPr/>
          </p:nvGrpSpPr>
          <p:grpSpPr>
            <a:xfrm>
              <a:off x="-19050" y="1524000"/>
              <a:ext cx="9239250" cy="1524000"/>
              <a:chOff x="0" y="0"/>
              <a:chExt cx="9239250" cy="1524000"/>
            </a:xfrm>
          </p:grpSpPr>
          <p:grpSp>
            <p:nvGrpSpPr>
              <p:cNvPr id="7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99" name="Picture 9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9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1" name="Picture 10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2" name="Picture 10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3" name="Picture 10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4" name="Picture 10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5" name="Picture 10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6" name="Picture 10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7" name="Picture 10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8" name="Picture 10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9" name="Picture 10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88" name="Picture 8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9" name="Picture 8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0" name="Picture 8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1" name="Picture 9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2" name="Picture 9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3" name="Picture 9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4" name="Picture 9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5" name="Picture 9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6" name="Picture 9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7" name="Picture 9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8" name="Picture 9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9" name="Group 109"/>
            <p:cNvGrpSpPr/>
            <p:nvPr/>
          </p:nvGrpSpPr>
          <p:grpSpPr>
            <a:xfrm>
              <a:off x="-19050" y="3048000"/>
              <a:ext cx="9239250" cy="1524000"/>
              <a:chOff x="0" y="0"/>
              <a:chExt cx="9239250" cy="1524000"/>
            </a:xfrm>
          </p:grpSpPr>
          <p:grpSp>
            <p:nvGrpSpPr>
              <p:cNvPr id="10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124" name="Picture 12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5" name="Picture 12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6" name="Picture 12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7" name="Picture 12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8" name="Picture 12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9" name="Picture 12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0" name="Picture 12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1" name="Picture 13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2" name="Picture 13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3" name="Picture 13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4" name="Picture 13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1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113" name="Picture 11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4" name="Picture 11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5" name="Picture 11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6" name="Picture 11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7" name="Picture 11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8" name="Picture 11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" name="Picture 11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0" name="Picture 11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1" name="Picture 12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2" name="Picture 12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3" name="Picture 12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2" name="Group 134"/>
            <p:cNvGrpSpPr/>
            <p:nvPr/>
          </p:nvGrpSpPr>
          <p:grpSpPr>
            <a:xfrm>
              <a:off x="-38100" y="4572000"/>
              <a:ext cx="9239250" cy="1524000"/>
              <a:chOff x="0" y="0"/>
              <a:chExt cx="9239250" cy="1524000"/>
            </a:xfrm>
          </p:grpSpPr>
          <p:grpSp>
            <p:nvGrpSpPr>
              <p:cNvPr id="13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149" name="Picture 14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0" name="Picture 14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1" name="Picture 15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2" name="Picture 15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3" name="Picture 15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4" name="Picture 15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5" name="Picture 15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6" name="Picture 15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7" name="Picture 15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8" name="Picture 15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9" name="Picture 15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4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138" name="Picture 13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9" name="Picture 13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0" name="Picture 13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1" name="Picture 14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2" name="Picture 14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3" name="Picture 14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4" name="Picture 14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5" name="Picture 14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6" name="Picture 14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7" name="Picture 14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8" name="Picture 14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5" name="Group 70"/>
            <p:cNvGrpSpPr/>
            <p:nvPr/>
          </p:nvGrpSpPr>
          <p:grpSpPr>
            <a:xfrm>
              <a:off x="-38100" y="6096000"/>
              <a:ext cx="9239250" cy="762000"/>
              <a:chOff x="0" y="0"/>
              <a:chExt cx="9239250" cy="762000"/>
            </a:xfrm>
          </p:grpSpPr>
          <p:pic>
            <p:nvPicPr>
              <p:cNvPr id="174" name="Picture 17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5" name="Picture 17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6" name="Picture 17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7" name="Picture 17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8" name="Picture 17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9" name="Picture 17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0" name="Picture 17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1" name="Picture 18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2" name="Picture 18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3" name="Picture 18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4" name="Picture 18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69" name="Rectangle 168"/>
          <p:cNvSpPr/>
          <p:nvPr/>
        </p:nvSpPr>
        <p:spPr>
          <a:xfrm>
            <a:off x="4191000" y="762000"/>
            <a:ext cx="4191000" cy="76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ectangle 164"/>
          <p:cNvSpPr/>
          <p:nvPr/>
        </p:nvSpPr>
        <p:spPr>
          <a:xfrm>
            <a:off x="4415850" y="628471"/>
            <a:ext cx="39661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rtl="1"/>
            <a:r>
              <a:rPr lang="fa-IR" sz="7200" dirty="0" smtClean="0">
                <a:solidFill>
                  <a:srgbClr val="FFFF00"/>
                </a:solidFill>
                <a:cs typeface="B Titr" pitchFamily="2" charset="-78"/>
              </a:rPr>
              <a:t>هـمـه مـا</a:t>
            </a:r>
            <a:endParaRPr lang="fa-IR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38200" y="2286000"/>
            <a:ext cx="5029200" cy="76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1066800" y="2293203"/>
            <a:ext cx="48141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ایده‌پرداز</a:t>
            </a:r>
            <a:r>
              <a:rPr lang="fa-IR" sz="3200" dirty="0" smtClean="0">
                <a:solidFill>
                  <a:srgbClr val="FFFF00"/>
                </a:solidFill>
                <a:cs typeface="B Titr" pitchFamily="2" charset="-78"/>
              </a:rPr>
              <a:t>های قهاری هستیم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2"/>
          <p:cNvGrpSpPr/>
          <p:nvPr/>
        </p:nvGrpSpPr>
        <p:grpSpPr>
          <a:xfrm>
            <a:off x="-38100" y="0"/>
            <a:ext cx="9277350" cy="6858000"/>
            <a:chOff x="-38100" y="0"/>
            <a:chExt cx="9277350" cy="6858000"/>
          </a:xfrm>
        </p:grpSpPr>
        <p:grpSp>
          <p:nvGrpSpPr>
            <p:cNvPr id="3" name="Group 83"/>
            <p:cNvGrpSpPr/>
            <p:nvPr/>
          </p:nvGrpSpPr>
          <p:grpSpPr>
            <a:xfrm>
              <a:off x="0" y="0"/>
              <a:ext cx="9239250" cy="1524000"/>
              <a:chOff x="0" y="0"/>
              <a:chExt cx="9239250" cy="1524000"/>
            </a:xfrm>
          </p:grpSpPr>
          <p:grpSp>
            <p:nvGrpSpPr>
              <p:cNvPr id="4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42" name="Picture 4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0" name="Picture 5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1" name="Picture 6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2" name="Picture 6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6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4" name="Picture 6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5" name="Picture 6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6" name="Picture 6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7" name="Picture 6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8" name="Picture 6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69" name="Picture 6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5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73" name="Picture 7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4" name="Picture 7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5" name="Picture 7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6" name="Picture 7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7" name="Picture 7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8" name="Picture 7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79" name="Picture 7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0" name="Picture 7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1" name="Picture 8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2" name="Picture 8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3" name="Picture 8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6" name="Group 84"/>
            <p:cNvGrpSpPr/>
            <p:nvPr/>
          </p:nvGrpSpPr>
          <p:grpSpPr>
            <a:xfrm>
              <a:off x="-19050" y="1524000"/>
              <a:ext cx="9239250" cy="1524000"/>
              <a:chOff x="0" y="0"/>
              <a:chExt cx="9239250" cy="1524000"/>
            </a:xfrm>
          </p:grpSpPr>
          <p:grpSp>
            <p:nvGrpSpPr>
              <p:cNvPr id="7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99" name="Picture 9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0" name="Picture 9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1" name="Picture 10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2" name="Picture 10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3" name="Picture 10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4" name="Picture 10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5" name="Picture 10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6" name="Picture 10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7" name="Picture 10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8" name="Picture 10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09" name="Picture 10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8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88" name="Picture 8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89" name="Picture 8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0" name="Picture 8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1" name="Picture 9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2" name="Picture 9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3" name="Picture 9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4" name="Picture 9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5" name="Picture 9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6" name="Picture 9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7" name="Picture 9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98" name="Picture 9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9" name="Group 109"/>
            <p:cNvGrpSpPr/>
            <p:nvPr/>
          </p:nvGrpSpPr>
          <p:grpSpPr>
            <a:xfrm>
              <a:off x="-19050" y="3048000"/>
              <a:ext cx="9239250" cy="1524000"/>
              <a:chOff x="0" y="0"/>
              <a:chExt cx="9239250" cy="1524000"/>
            </a:xfrm>
          </p:grpSpPr>
          <p:grpSp>
            <p:nvGrpSpPr>
              <p:cNvPr id="10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124" name="Picture 12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5" name="Picture 12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6" name="Picture 12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7" name="Picture 12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8" name="Picture 12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9" name="Picture 12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0" name="Picture 12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1" name="Picture 13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2" name="Picture 13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3" name="Picture 13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4" name="Picture 13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1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113" name="Picture 11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4" name="Picture 11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5" name="Picture 11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6" name="Picture 11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7" name="Picture 11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8" name="Picture 11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19" name="Picture 11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0" name="Picture 11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1" name="Picture 12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2" name="Picture 12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23" name="Picture 12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2" name="Group 134"/>
            <p:cNvGrpSpPr/>
            <p:nvPr/>
          </p:nvGrpSpPr>
          <p:grpSpPr>
            <a:xfrm>
              <a:off x="-38100" y="4572000"/>
              <a:ext cx="9239250" cy="1524000"/>
              <a:chOff x="0" y="0"/>
              <a:chExt cx="9239250" cy="1524000"/>
            </a:xfrm>
          </p:grpSpPr>
          <p:grpSp>
            <p:nvGrpSpPr>
              <p:cNvPr id="13" name="Group 70"/>
              <p:cNvGrpSpPr/>
              <p:nvPr/>
            </p:nvGrpSpPr>
            <p:grpSpPr>
              <a:xfrm>
                <a:off x="0" y="0"/>
                <a:ext cx="9239250" cy="762000"/>
                <a:chOff x="0" y="0"/>
                <a:chExt cx="9239250" cy="762000"/>
              </a:xfrm>
            </p:grpSpPr>
            <p:pic>
              <p:nvPicPr>
                <p:cNvPr id="149" name="Picture 14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0" name="Picture 14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1" name="Picture 15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2" name="Picture 15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3" name="Picture 15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4" name="Picture 15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5" name="Picture 15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6" name="Picture 15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7" name="Picture 15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8" name="Picture 15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59" name="Picture 15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  <p:grpSp>
            <p:nvGrpSpPr>
              <p:cNvPr id="14" name="Group 71"/>
              <p:cNvGrpSpPr/>
              <p:nvPr/>
            </p:nvGrpSpPr>
            <p:grpSpPr>
              <a:xfrm>
                <a:off x="0" y="762000"/>
                <a:ext cx="9239250" cy="762000"/>
                <a:chOff x="0" y="0"/>
                <a:chExt cx="9239250" cy="762000"/>
              </a:xfrm>
            </p:grpSpPr>
            <p:pic>
              <p:nvPicPr>
                <p:cNvPr id="138" name="Picture 13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39" name="Picture 138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0" name="Picture 139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1676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1" name="Picture 140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2514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2" name="Picture 141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3352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3" name="Picture 142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41910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4" name="Picture 143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0292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5" name="Picture 144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58674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6" name="Picture 145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67056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7" name="Picture 146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7543800" y="0"/>
                  <a:ext cx="857250" cy="7620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148" name="Picture 147" descr="C:\Documents and Settings\Mehdi\Desktop\4990184527_5f22eded04.jp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grayscl/>
                  <a:lum bright="-10000" contrast="-30000"/>
                </a:blip>
                <a:srcRect l="3750" t="20000" r="28750"/>
                <a:stretch>
                  <a:fillRect/>
                </a:stretch>
              </p:blipFill>
              <p:spPr bwMode="auto">
                <a:xfrm>
                  <a:off x="8382000" y="0"/>
                  <a:ext cx="857250" cy="762000"/>
                </a:xfrm>
                <a:prstGeom prst="rect">
                  <a:avLst/>
                </a:prstGeom>
                <a:noFill/>
              </p:spPr>
            </p:pic>
          </p:grpSp>
        </p:grpSp>
        <p:grpSp>
          <p:nvGrpSpPr>
            <p:cNvPr id="15" name="Group 70"/>
            <p:cNvGrpSpPr/>
            <p:nvPr/>
          </p:nvGrpSpPr>
          <p:grpSpPr>
            <a:xfrm>
              <a:off x="-38100" y="6096000"/>
              <a:ext cx="9239250" cy="762000"/>
              <a:chOff x="0" y="0"/>
              <a:chExt cx="9239250" cy="762000"/>
            </a:xfrm>
          </p:grpSpPr>
          <p:pic>
            <p:nvPicPr>
              <p:cNvPr id="174" name="Picture 17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5" name="Picture 174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838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6" name="Picture 175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1676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7" name="Picture 176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2514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8" name="Picture 177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3352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79" name="Picture 178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41910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0" name="Picture 179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50292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1" name="Picture 180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58674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2" name="Picture 181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67056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3" name="Picture 182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7543800" y="0"/>
                <a:ext cx="857250" cy="762000"/>
              </a:xfrm>
              <a:prstGeom prst="rect">
                <a:avLst/>
              </a:prstGeom>
              <a:noFill/>
            </p:spPr>
          </p:pic>
          <p:pic>
            <p:nvPicPr>
              <p:cNvPr id="184" name="Picture 183" descr="C:\Documents and Settings\Mehdi\Desktop\4990184527_5f22eded04.jpg"/>
              <p:cNvPicPr>
                <a:picLocks noChangeAspect="1" noChangeArrowheads="1"/>
              </p:cNvPicPr>
              <p:nvPr/>
            </p:nvPicPr>
            <p:blipFill>
              <a:blip r:embed="rId2" cstate="print">
                <a:grayscl/>
                <a:lum bright="-10000" contrast="-30000"/>
              </a:blip>
              <a:srcRect l="3750" t="20000" r="28750"/>
              <a:stretch>
                <a:fillRect/>
              </a:stretch>
            </p:blipFill>
            <p:spPr bwMode="auto">
              <a:xfrm>
                <a:off x="8382000" y="0"/>
                <a:ext cx="857250" cy="762000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171" name="Rectangle 170"/>
          <p:cNvSpPr/>
          <p:nvPr/>
        </p:nvSpPr>
        <p:spPr>
          <a:xfrm>
            <a:off x="838200" y="3810000"/>
            <a:ext cx="5029200" cy="2286000"/>
          </a:xfrm>
          <a:prstGeom prst="rect">
            <a:avLst/>
          </a:prstGeom>
          <a:solidFill>
            <a:srgbClr val="FFFF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/>
          <p:cNvSpPr/>
          <p:nvPr/>
        </p:nvSpPr>
        <p:spPr>
          <a:xfrm>
            <a:off x="4191000" y="762000"/>
            <a:ext cx="4191000" cy="76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TextBox 163"/>
          <p:cNvSpPr txBox="1"/>
          <p:nvPr/>
        </p:nvSpPr>
        <p:spPr>
          <a:xfrm>
            <a:off x="838200" y="3962400"/>
            <a:ext cx="5029200" cy="19697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3600" b="1" dirty="0" smtClean="0">
                <a:solidFill>
                  <a:srgbClr val="C00000"/>
                </a:solidFill>
                <a:cs typeface="Dast Nevis" pitchFamily="66" charset="-78"/>
              </a:rPr>
              <a:t>تعداد کمی از ما </a:t>
            </a:r>
          </a:p>
          <a:p>
            <a:pPr algn="ctr" rtl="1"/>
            <a:r>
              <a:rPr lang="fa-IR" sz="3200" dirty="0" smtClean="0">
                <a:solidFill>
                  <a:srgbClr val="C00000"/>
                </a:solidFill>
                <a:cs typeface="Dast Nevis" pitchFamily="66" charset="-78"/>
              </a:rPr>
              <a:t>دست از </a:t>
            </a:r>
            <a:r>
              <a:rPr lang="fa-IR" sz="3200" dirty="0" smtClean="0">
                <a:solidFill>
                  <a:srgbClr val="002060"/>
                </a:solidFill>
                <a:cs typeface="B Yekan" pitchFamily="2" charset="-78"/>
              </a:rPr>
              <a:t>ایده‌پردازی</a:t>
            </a:r>
            <a:r>
              <a:rPr lang="fa-IR" sz="3200" dirty="0" smtClean="0">
                <a:solidFill>
                  <a:srgbClr val="C00000"/>
                </a:solidFill>
                <a:cs typeface="Dast Nevis" pitchFamily="66" charset="-78"/>
              </a:rPr>
              <a:t> برداشته و مشغول </a:t>
            </a:r>
            <a:r>
              <a:rPr lang="fa-IR" sz="5400" dirty="0" smtClean="0">
                <a:solidFill>
                  <a:srgbClr val="002060"/>
                </a:solidFill>
                <a:cs typeface="B Yekan" pitchFamily="2" charset="-78"/>
              </a:rPr>
              <a:t>اجرا</a:t>
            </a:r>
            <a:r>
              <a:rPr lang="fa-IR" sz="5400" dirty="0" smtClean="0">
                <a:solidFill>
                  <a:srgbClr val="C00000"/>
                </a:solidFill>
                <a:cs typeface="Dast Nevis" pitchFamily="66" charset="-78"/>
              </a:rPr>
              <a:t> </a:t>
            </a:r>
            <a:r>
              <a:rPr lang="fa-IR" sz="3200" dirty="0" smtClean="0">
                <a:solidFill>
                  <a:srgbClr val="C00000"/>
                </a:solidFill>
                <a:cs typeface="Dast Nevis" pitchFamily="66" charset="-78"/>
              </a:rPr>
              <a:t>می‌شود</a:t>
            </a:r>
            <a:endParaRPr lang="en-US" sz="3200" dirty="0">
              <a:solidFill>
                <a:srgbClr val="C00000"/>
              </a:solidFill>
              <a:cs typeface="Dast Nevis" pitchFamily="66" charset="-78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4415850" y="628471"/>
            <a:ext cx="39661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rtl="1"/>
            <a:r>
              <a:rPr lang="fa-IR" sz="7200" dirty="0" smtClean="0">
                <a:solidFill>
                  <a:srgbClr val="FFFF00"/>
                </a:solidFill>
                <a:cs typeface="B Titr" pitchFamily="2" charset="-78"/>
              </a:rPr>
              <a:t>هـمـه مـا</a:t>
            </a:r>
            <a:endParaRPr lang="fa-IR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6705600" y="3048000"/>
            <a:ext cx="1676400" cy="1524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Rectangle 166"/>
          <p:cNvSpPr/>
          <p:nvPr/>
        </p:nvSpPr>
        <p:spPr>
          <a:xfrm>
            <a:off x="6858000" y="2971800"/>
            <a:ext cx="171085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a-IR" sz="8800" dirty="0" smtClean="0">
                <a:solidFill>
                  <a:schemeClr val="bg1"/>
                </a:solidFill>
                <a:cs typeface="Dast Nevis" pitchFamily="66" charset="-78"/>
              </a:rPr>
              <a:t>ولی</a:t>
            </a:r>
            <a:endParaRPr lang="en-US" sz="8800" dirty="0">
              <a:solidFill>
                <a:schemeClr val="bg1"/>
              </a:solidFill>
              <a:cs typeface="Dast Nevis" pitchFamily="66" charset="-78"/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838200" y="2286000"/>
            <a:ext cx="5029200" cy="762000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ectangle 165"/>
          <p:cNvSpPr/>
          <p:nvPr/>
        </p:nvSpPr>
        <p:spPr>
          <a:xfrm>
            <a:off x="1066800" y="2293203"/>
            <a:ext cx="48141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ایده‌پرداز</a:t>
            </a:r>
            <a:r>
              <a:rPr lang="fa-IR" sz="3200" dirty="0" smtClean="0">
                <a:solidFill>
                  <a:srgbClr val="FFFF00"/>
                </a:solidFill>
                <a:cs typeface="B Titr" pitchFamily="2" charset="-78"/>
              </a:rPr>
              <a:t>های قهاری هستیم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http://www.ideachampions.com/weblogs/Thinking%20M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19800"/>
          </a:xfrm>
        </p:spPr>
        <p:txBody>
          <a:bodyPr>
            <a:normAutofit/>
          </a:bodyPr>
          <a:lstStyle/>
          <a:p>
            <a:pPr algn="ctr" rtl="1">
              <a:buNone/>
            </a:pPr>
            <a:r>
              <a:rPr lang="fa-IR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cs typeface="12   Yagut_shsmrt" pitchFamily="2" charset="-78"/>
              </a:rPr>
              <a:t>ايده‌ها مهم نيستند، اين اجراست كه اهميت دارد </a:t>
            </a:r>
            <a:endParaRPr lang="en-US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http://www.ideachampions.com/weblogs/Thinking%20Man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19800"/>
          </a:xfrm>
        </p:spPr>
        <p:txBody>
          <a:bodyPr>
            <a:normAutofit/>
          </a:bodyPr>
          <a:lstStyle/>
          <a:p>
            <a:pPr algn="ctr" rtl="1">
              <a:buNone/>
            </a:pPr>
            <a:r>
              <a:rPr lang="fa-IR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cs typeface="12   Yagut_shsmrt" pitchFamily="2" charset="-78"/>
              </a:rPr>
              <a:t>ايده‌ها مهم نيستند، اين اجراست كه اهميت دارد </a:t>
            </a:r>
            <a:endParaRPr lang="en-US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endParaRPr lang="fa-IR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  <a:p>
            <a:pPr algn="r" rtl="1">
              <a:buNone/>
            </a:pPr>
            <a:r>
              <a:rPr lang="fa-IR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cs typeface="12   Yagut_shsmrt" pitchFamily="2" charset="-78"/>
              </a:rPr>
              <a:t>ولي حتي بهترين كارآفرينان جهان با داشتن يك ايده اساسا ناقص و معيوب شكست خواهند خورد.</a:t>
            </a:r>
            <a:endParaRPr lang="en-US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12   Yagut_shsmrt" pitchFamily="2" charset="-78"/>
            </a:endParaRPr>
          </a:p>
        </p:txBody>
      </p:sp>
      <p:grpSp>
        <p:nvGrpSpPr>
          <p:cNvPr id="4" name="Group 3"/>
          <p:cNvGrpSpPr/>
          <p:nvPr/>
        </p:nvGrpSpPr>
        <p:grpSpPr>
          <a:xfrm flipV="1">
            <a:off x="2057400" y="1371600"/>
            <a:ext cx="5334000" cy="3733800"/>
            <a:chOff x="762000" y="228600"/>
            <a:chExt cx="7625862" cy="6172200"/>
          </a:xfrm>
        </p:grpSpPr>
        <p:pic>
          <p:nvPicPr>
            <p:cNvPr id="5" name="Picture 4" descr="C:\Documents and Settings\Mehdi\Desktop\bill-gates-1984.jpg"/>
            <p:cNvPicPr>
              <a:picLocks noChangeAspect="1" noChangeArrowheads="1"/>
            </p:cNvPicPr>
            <p:nvPr/>
          </p:nvPicPr>
          <p:blipFill>
            <a:blip r:embed="rId4" cstate="print"/>
            <a:srcRect b="30000"/>
            <a:stretch>
              <a:fillRect/>
            </a:stretch>
          </p:blipFill>
          <p:spPr bwMode="auto">
            <a:xfrm>
              <a:off x="6477000" y="1295400"/>
              <a:ext cx="1477481" cy="1524000"/>
            </a:xfrm>
            <a:prstGeom prst="rect">
              <a:avLst/>
            </a:prstGeom>
            <a:ln w="57150">
              <a:solidFill>
                <a:srgbClr val="FFFF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Picture 2" descr="http://cdn.thegloss.com/files/2011/10/stevejobs.jpg"/>
            <p:cNvPicPr>
              <a:picLocks noChangeAspect="1" noChangeArrowheads="1"/>
            </p:cNvPicPr>
            <p:nvPr/>
          </p:nvPicPr>
          <p:blipFill>
            <a:blip r:embed="rId5" cstate="print"/>
            <a:srcRect r="23259" b="51111"/>
            <a:stretch>
              <a:fillRect/>
            </a:stretch>
          </p:blipFill>
          <p:spPr bwMode="auto">
            <a:xfrm>
              <a:off x="4343400" y="3505200"/>
              <a:ext cx="1108364" cy="1219200"/>
            </a:xfrm>
            <a:prstGeom prst="rect">
              <a:avLst/>
            </a:prstGeom>
            <a:ln w="57150">
              <a:solidFill>
                <a:srgbClr val="FFFF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 descr="C:\Documents and Settings\Mehdi\Desktop\google-founders.jpg"/>
            <p:cNvPicPr>
              <a:picLocks noChangeAspect="1" noChangeArrowheads="1"/>
            </p:cNvPicPr>
            <p:nvPr/>
          </p:nvPicPr>
          <p:blipFill>
            <a:blip r:embed="rId6" cstate="print"/>
            <a:srcRect l="26995" t="3802" r="20422" b="71486"/>
            <a:stretch>
              <a:fillRect/>
            </a:stretch>
          </p:blipFill>
          <p:spPr bwMode="auto">
            <a:xfrm>
              <a:off x="6324600" y="4724400"/>
              <a:ext cx="2063262" cy="838200"/>
            </a:xfrm>
            <a:prstGeom prst="rect">
              <a:avLst/>
            </a:prstGeom>
            <a:ln w="57150">
              <a:solidFill>
                <a:srgbClr val="FFFF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8" name="Picture 4" descr="C:\Documents and Settings\Mehdi\Desktop\Pierre-Omidyar-eBay.jpg"/>
            <p:cNvPicPr>
              <a:picLocks noChangeAspect="1" noChangeArrowheads="1"/>
            </p:cNvPicPr>
            <p:nvPr/>
          </p:nvPicPr>
          <p:blipFill>
            <a:blip r:embed="rId7" cstate="print"/>
            <a:srcRect r="55505"/>
            <a:stretch>
              <a:fillRect/>
            </a:stretch>
          </p:blipFill>
          <p:spPr bwMode="auto">
            <a:xfrm>
              <a:off x="905434" y="4914900"/>
              <a:ext cx="1456765" cy="1485900"/>
            </a:xfrm>
            <a:prstGeom prst="rect">
              <a:avLst/>
            </a:prstGeom>
            <a:ln w="57150">
              <a:solidFill>
                <a:srgbClr val="FFFF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9" name="Picture 5" descr="C:\Documents and Settings\Mehdi\Desktop\mark-zuckerberg.jpg"/>
            <p:cNvPicPr>
              <a:picLocks noChangeAspect="1" noChangeArrowheads="1"/>
            </p:cNvPicPr>
            <p:nvPr/>
          </p:nvPicPr>
          <p:blipFill>
            <a:blip r:embed="rId8" cstate="print"/>
            <a:srcRect l="52273" b="4472"/>
            <a:stretch>
              <a:fillRect/>
            </a:stretch>
          </p:blipFill>
          <p:spPr bwMode="auto">
            <a:xfrm>
              <a:off x="762000" y="1828800"/>
              <a:ext cx="1295400" cy="1727200"/>
            </a:xfrm>
            <a:prstGeom prst="rect">
              <a:avLst/>
            </a:prstGeom>
            <a:ln w="57150">
              <a:solidFill>
                <a:srgbClr val="FFFF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Picture 2" descr="C:\Documents and Settings\Mehdi\Desktop\jack-dorsey-twitter.jpg"/>
            <p:cNvPicPr>
              <a:picLocks noChangeAspect="1" noChangeArrowheads="1"/>
            </p:cNvPicPr>
            <p:nvPr/>
          </p:nvPicPr>
          <p:blipFill>
            <a:blip r:embed="rId9" cstate="print"/>
            <a:srcRect l="32500"/>
            <a:stretch>
              <a:fillRect/>
            </a:stretch>
          </p:blipFill>
          <p:spPr bwMode="auto">
            <a:xfrm>
              <a:off x="3048000" y="228600"/>
              <a:ext cx="1371600" cy="1516668"/>
            </a:xfrm>
            <a:prstGeom prst="rect">
              <a:avLst/>
            </a:prstGeom>
            <a:ln w="57150">
              <a:solidFill>
                <a:srgbClr val="FFFF00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http://t2.gstatic.com/images?q=tbn:ANd9GcSIWG5j5Lj4runnv75Lo70NKJ1FcRDzrfo4e1ktmD0E3Hdsm7IX6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228600"/>
            <a:ext cx="5105400" cy="524154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0"/>
            <a:ext cx="8229600" cy="1143000"/>
          </a:xfrm>
        </p:spPr>
        <p:txBody>
          <a:bodyPr>
            <a:norm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fa-IR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dobe Arabic" pitchFamily="18" charset="-78"/>
                <a:cs typeface="12   Yagut_shsmrt" pitchFamily="2" charset="-78"/>
              </a:rPr>
              <a:t>ايده</a:t>
            </a:r>
            <a:r>
              <a:rPr lang="fa-IR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Adobe Arabic" pitchFamily="18" charset="-78"/>
                <a:cs typeface="12   Yagut_shsmrt" pitchFamily="2" charset="-78"/>
              </a:rPr>
              <a:t>‌پردازي</a:t>
            </a:r>
            <a:r>
              <a:rPr lang="fa-IR" sz="5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dobe Arabic" pitchFamily="18" charset="-78"/>
                <a:cs typeface="12   Yagut_shsmrt" pitchFamily="2" charset="-78"/>
              </a:rPr>
              <a:t> چيست؟</a:t>
            </a:r>
            <a:endParaRPr lang="en-US" sz="5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Adobe Arabic" pitchFamily="18" charset="-78"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infointl.com/sites/iiadev/files/pagegraphics/innovatio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762000"/>
            <a:ext cx="8153400" cy="55165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7100" b="1" i="0" u="none" strike="noStrike" kern="120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cs typeface="B Yagut" pitchFamily="2" charset="-78"/>
              </a:rPr>
              <a:t> 					</a:t>
            </a:r>
            <a:r>
              <a:rPr kumimoji="0" lang="fa-IR" sz="7100" b="1" i="0" u="none" strike="noStrike" kern="120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cs typeface="B Yagut" pitchFamily="2" charset="-78"/>
              </a:rPr>
              <a:t>فرايندي خلاق </a:t>
            </a: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fa-IR" sz="36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B Yagut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a-IR" sz="3600" b="1" i="0" u="none" strike="noStrike" kern="1200" spc="50" normalizeH="0" baseline="0" noProof="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uLnTx/>
              <a:uFillTx/>
              <a:cs typeface="B Yagut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fa-IR" sz="36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B Yagut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a-IR" sz="3600" b="1" i="0" u="none" strike="noStrike" kern="1200" spc="50" normalizeH="0" baseline="0" noProof="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uLnTx/>
              <a:uFillTx/>
              <a:cs typeface="B Yagut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fa-IR" sz="3600" b="1" spc="50" dirty="0" smtClean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cs typeface="B Yagut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a-IR" sz="3600" b="1" i="0" u="none" strike="noStrike" kern="1200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cs typeface="B Yagut" pitchFamily="2" charset="-78"/>
              </a:rPr>
              <a:t>براي توليد تعداد زيادي ايده در زمينه مدل كسب و كار و غربال كردن موفق بهترين‌هاي آن‌ها</a:t>
            </a:r>
            <a:endParaRPr kumimoji="0" lang="en-US" sz="3600" b="1" i="0" u="none" strike="noStrike" kern="1200" spc="50" normalizeH="0" baseline="0" noProof="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uLnTx/>
              <a:uFillTx/>
              <a:cs typeface="B Yagu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http://www.khoshfekri.com/wp-content/upload/2012/04/3422291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800"/>
            <a:ext cx="8229600" cy="6400800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5800" b="1" dirty="0" smtClean="0">
                <a:latin typeface="Adobe Arabic" pitchFamily="18" charset="-78"/>
                <a:cs typeface="Adobe Arabic" pitchFamily="18" charset="-78"/>
              </a:rPr>
              <a:t>نوآوري و خلاقيت</a:t>
            </a:r>
          </a:p>
          <a:p>
            <a:pPr algn="ctr">
              <a:buNone/>
            </a:pPr>
            <a:endParaRPr lang="fa-IR" dirty="0" smtClean="0">
              <a:latin typeface="Adobe Arabic" pitchFamily="18" charset="-78"/>
              <a:cs typeface="Adobe Arabic" pitchFamily="18" charset="-78"/>
            </a:endParaRPr>
          </a:p>
          <a:p>
            <a:pPr algn="ctr">
              <a:buNone/>
            </a:pPr>
            <a:endParaRPr lang="fa-IR" dirty="0" smtClean="0">
              <a:latin typeface="Adobe Arabic" pitchFamily="18" charset="-78"/>
              <a:cs typeface="Adobe Arabic" pitchFamily="18" charset="-78"/>
            </a:endParaRPr>
          </a:p>
          <a:p>
            <a:pPr algn="ctr">
              <a:buNone/>
            </a:pPr>
            <a:endParaRPr lang="fa-IR" dirty="0" smtClean="0">
              <a:latin typeface="Adobe Arabic" pitchFamily="18" charset="-78"/>
              <a:cs typeface="Adobe Arabic" pitchFamily="18" charset="-78"/>
            </a:endParaRPr>
          </a:p>
          <a:p>
            <a:pPr algn="ctr">
              <a:buNone/>
            </a:pPr>
            <a:endParaRPr lang="fa-IR" dirty="0" smtClean="0">
              <a:latin typeface="Adobe Arabic" pitchFamily="18" charset="-78"/>
              <a:cs typeface="Adobe Arabic" pitchFamily="18" charset="-78"/>
            </a:endParaRPr>
          </a:p>
          <a:p>
            <a:pPr algn="ctr">
              <a:buNone/>
            </a:pPr>
            <a:endParaRPr lang="fa-IR" dirty="0" smtClean="0">
              <a:latin typeface="Adobe Arabic" pitchFamily="18" charset="-78"/>
              <a:cs typeface="Adobe Arabic" pitchFamily="18" charset="-78"/>
            </a:endParaRPr>
          </a:p>
          <a:p>
            <a:pPr algn="ctr">
              <a:buNone/>
            </a:pPr>
            <a:endParaRPr lang="fa-IR" dirty="0" smtClean="0">
              <a:latin typeface="Adobe Arabic" pitchFamily="18" charset="-78"/>
              <a:cs typeface="Adobe Arabic" pitchFamily="18" charset="-78"/>
            </a:endParaRPr>
          </a:p>
          <a:p>
            <a:pPr algn="ctr">
              <a:buNone/>
            </a:pPr>
            <a:r>
              <a:rPr lang="fa-IR" sz="3600" b="1" dirty="0" smtClean="0">
                <a:latin typeface="Adobe Arabic" pitchFamily="18" charset="-78"/>
                <a:cs typeface="Adobe Arabic" pitchFamily="18" charset="-78"/>
              </a:rPr>
              <a:t>به چالش كشيدن ديدگاه‌ها و نظريه‌هاي محافظه‌كارانه سنتي </a:t>
            </a:r>
          </a:p>
          <a:p>
            <a:pPr algn="ctr">
              <a:buNone/>
            </a:pPr>
            <a:r>
              <a:rPr lang="fa-IR" sz="3600" b="1" dirty="0" smtClean="0">
                <a:latin typeface="Adobe Arabic" pitchFamily="18" charset="-78"/>
                <a:cs typeface="Adobe Arabic" pitchFamily="18" charset="-78"/>
              </a:rPr>
              <a:t>تحقق نيازهاي جديد پنهان و برآورده نشده مشتريان</a:t>
            </a:r>
            <a:endParaRPr lang="en-US" sz="3600" b="1" dirty="0"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52" name="Picture 20" descr="C:\Documents and Settings\Mehdi\Desktop\amazon_2225680b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1814" y="0"/>
            <a:ext cx="9155814" cy="6858000"/>
          </a:xfrm>
          <a:prstGeom prst="rect">
            <a:avLst/>
          </a:prstGeom>
          <a:noFill/>
        </p:spPr>
      </p:pic>
      <p:sp>
        <p:nvSpPr>
          <p:cNvPr id="95243" name="AutoShape 11" descr="http://i.telegraph.co.uk/multimedia/archive/02225/amazon_2225680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45" name="AutoShape 13" descr="http://i.telegraph.co.uk/multimedia/archive/02225/amazon_2225680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47" name="AutoShape 15" descr="http://i.telegraph.co.uk/multimedia/archive/02225/amazon_2225680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49" name="AutoShape 17" descr="http://i.telegraph.co.uk/multimedia/archive/02225/amazon_2225680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251" name="AutoShape 19" descr="http://i.telegraph.co.uk/multimedia/archive/02225/amazon_2225680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41" name="Picture 9" descr="C:\Documents and Settings\Mehdi\Desktop\amazon cloud servi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38692" cy="6858000"/>
          </a:xfrm>
          <a:prstGeom prst="rect">
            <a:avLst/>
          </a:prstGeom>
          <a:noFill/>
        </p:spPr>
      </p:pic>
      <p:pic>
        <p:nvPicPr>
          <p:cNvPr id="134146" name="Picture 2" descr="http://www.logostage.com/logos/amazon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5638800"/>
            <a:ext cx="2743199" cy="8058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22" name="Picture 2" descr="http://www.jaminconsulting.co.uk/wp-content/uploads/2012/09/CloudServices_JaminTele-e1347304697787.jpg"/>
          <p:cNvPicPr>
            <a:picLocks noChangeAspect="1" noChangeArrowheads="1"/>
          </p:cNvPicPr>
          <p:nvPr/>
        </p:nvPicPr>
        <p:blipFill>
          <a:blip r:embed="rId2" cstate="print"/>
          <a:srcRect b="5586"/>
          <a:stretch>
            <a:fillRect/>
          </a:stretch>
        </p:blipFill>
        <p:spPr bwMode="auto">
          <a:xfrm>
            <a:off x="762000" y="1295400"/>
            <a:ext cx="7772400" cy="5562600"/>
          </a:xfrm>
          <a:prstGeom prst="rect">
            <a:avLst/>
          </a:prstGeom>
          <a:noFill/>
        </p:spPr>
      </p:pic>
      <p:sp>
        <p:nvSpPr>
          <p:cNvPr id="133124" name="AutoShape 4" descr="http://www.w7cloud.com/wp-cloud/uploads/2012/11/Amazon-S3-Stora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25" name="Picture 5" descr="C:\Documents and Settings\Mehdi\Desktop\Amazon-S3-Storage.gif"/>
          <p:cNvPicPr>
            <a:picLocks noChangeAspect="1" noChangeArrowheads="1"/>
          </p:cNvPicPr>
          <p:nvPr/>
        </p:nvPicPr>
        <p:blipFill>
          <a:blip r:embed="rId3" cstate="print"/>
          <a:srcRect l="17429" r="19826"/>
          <a:stretch>
            <a:fillRect/>
          </a:stretch>
        </p:blipFill>
        <p:spPr bwMode="auto">
          <a:xfrm>
            <a:off x="533400" y="457200"/>
            <a:ext cx="2438400" cy="2116667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274638"/>
            <a:ext cx="4038600" cy="1143000"/>
          </a:xfrm>
        </p:spPr>
        <p:txBody>
          <a:bodyPr>
            <a:normAutofit fontScale="90000"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fa-IR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dobe Arabic" pitchFamily="18" charset="-78"/>
                <a:cs typeface="B Yekan" pitchFamily="2" charset="-78"/>
              </a:rPr>
              <a:t>منابع منحصر به فرد</a:t>
            </a:r>
            <a:endParaRPr lang="en-US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Adobe Arabic" pitchFamily="18" charset="-78"/>
              <a:cs typeface="B Yekan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22" name="Picture 2" descr="http://www.jaminconsulting.co.uk/wp-content/uploads/2012/09/CloudServices_JaminTele-e1347304697787.jpg"/>
          <p:cNvPicPr>
            <a:picLocks noChangeAspect="1" noChangeArrowheads="1"/>
          </p:cNvPicPr>
          <p:nvPr/>
        </p:nvPicPr>
        <p:blipFill>
          <a:blip r:embed="rId2" cstate="print"/>
          <a:srcRect b="5586"/>
          <a:stretch>
            <a:fillRect/>
          </a:stretch>
        </p:blipFill>
        <p:spPr bwMode="auto">
          <a:xfrm>
            <a:off x="762000" y="1295400"/>
            <a:ext cx="7772400" cy="5562600"/>
          </a:xfrm>
          <a:prstGeom prst="rect">
            <a:avLst/>
          </a:prstGeom>
          <a:noFill/>
        </p:spPr>
      </p:pic>
      <p:sp>
        <p:nvSpPr>
          <p:cNvPr id="133124" name="AutoShape 4" descr="http://www.w7cloud.com/wp-cloud/uploads/2012/11/Amazon-S3-Storage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25" name="Picture 5" descr="C:\Documents and Settings\Mehdi\Desktop\Amazon-S3-Storage.gif"/>
          <p:cNvPicPr>
            <a:picLocks noChangeAspect="1" noChangeArrowheads="1"/>
          </p:cNvPicPr>
          <p:nvPr/>
        </p:nvPicPr>
        <p:blipFill>
          <a:blip r:embed="rId3" cstate="print"/>
          <a:srcRect l="17429" r="19826"/>
          <a:stretch>
            <a:fillRect/>
          </a:stretch>
        </p:blipFill>
        <p:spPr bwMode="auto">
          <a:xfrm>
            <a:off x="533400" y="457200"/>
            <a:ext cx="2438400" cy="2116667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http://www.dailytechmag.com/wp-content/uploads/2010/06/Skyp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7437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pic>
        <p:nvPicPr>
          <p:cNvPr id="6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/>
          <a:srcRect l="18333" t="42222" r="77500" b="52222"/>
          <a:stretch>
            <a:fillRect/>
          </a:stretch>
        </p:blipFill>
        <p:spPr bwMode="auto">
          <a:xfrm>
            <a:off x="2133600" y="228600"/>
            <a:ext cx="1676400" cy="16764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rot="5400000">
            <a:off x="533400" y="1371600"/>
            <a:ext cx="2743200" cy="457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1981200" y="1905000"/>
            <a:ext cx="1828800" cy="1371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76400" y="2895600"/>
            <a:ext cx="304800" cy="3810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304800" y="0"/>
            <a:ext cx="2057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3200" b="1" dirty="0" smtClean="0">
                <a:cs typeface="Dast Nevis" pitchFamily="66" charset="-78"/>
              </a:rPr>
              <a:t>اين منم!</a:t>
            </a:r>
            <a:endParaRPr lang="en-US" sz="3200" b="1" dirty="0"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9266" name="AutoShape 2" descr="http://www.old-picture.com/american-history-1900-1930s/pictures/Telephone-Old-00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268" name="AutoShape 4" descr="http://www.old-picture.com/american-history-1900-1930s/pictures/Telephone-Old-00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9269" name="Picture 5" descr="C:\Documents and Settings\Mehdi\Desktop\Telephone-Old-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885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 descr="http://www.liventerprise.com/images/screenshots/Skyp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dobe Arabic" pitchFamily="18" charset="-78"/>
                <a:cs typeface="B Yekan" pitchFamily="2" charset="-78"/>
              </a:rPr>
              <a:t>خلق ارزشي جديد</a:t>
            </a:r>
            <a:endParaRPr lang="en-US" sz="40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Adobe Arabic" pitchFamily="18" charset="-78"/>
              <a:cs typeface="B Yekan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0290" name="Picture 2" descr="http://www.businews.be/wp-content/uploads/2013/02/skype-vs-telephon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371600"/>
            <a:ext cx="9144000" cy="548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AutoShape 2" descr="http://info.uknowkids.com/Portals/176530/images/instagram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340" name="AutoShape 4" descr="http://info.uknowkids.com/Portals/176530/images/instagram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2341" name="Picture 5" descr="C:\Documents and Settings\Mehdi\Desktop\instagr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04800" y="-228600"/>
            <a:ext cx="9753600" cy="731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4386" name="Picture 2" descr="http://www.oakesdesign.ca/wp-content/uploads/kyle-steed_instagram-1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4210" name="AutoShape 2" descr="http://rack.2.mshcdn.com/media/ZgkyMDEyLzEyLzExLzVmL2luc3RhZ3JhbWNyLjEwVS5qcGcKcAl0aHVtYgk5NTB4NTM0IwplCWpwZw/61a3c7db/7a6/instagram-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4211" name="Picture 3" descr="C:\Documents and Settings\Mehdi\Desktop\instagram-cro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2" descr="C:\Documents and Settings\Mehdi\Desktop\tumblr_m7s5zbUPCZ1r1thfzo2_12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76200" y="274638"/>
            <a:ext cx="5943600" cy="1143000"/>
          </a:xfrm>
        </p:spPr>
        <p:txBody>
          <a:bodyPr>
            <a:normAutofit/>
          </a:bodyPr>
          <a:lstStyle/>
          <a:p>
            <a:r>
              <a:rPr lang="fa-IR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latin typeface="Adobe Arabic" pitchFamily="18" charset="-78"/>
                <a:cs typeface="B Yekan" pitchFamily="2" charset="-78"/>
              </a:rPr>
              <a:t>مشتريان جديد با نيازهاي </a:t>
            </a:r>
            <a:r>
              <a:rPr lang="fa-IR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dobe Arabic" pitchFamily="18" charset="-78"/>
                <a:cs typeface="B Yekan" pitchFamily="2" charset="-78"/>
              </a:rPr>
              <a:t>جديد</a:t>
            </a:r>
            <a:endParaRPr lang="en-US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Adobe Arabic" pitchFamily="18" charset="-78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1" name="Picture 3" descr="C:\Documents and Settings\Mehdi\Desktop\osama-bin-laden-is-dead-t-shirt.anvil-unisex-heavyweight-tee.navy.w760h76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AutoShape 2" descr="http://skreened.com/render-product/b/q/g/bqgsifqtfkorqsfqkcyy/osama-bin-laden-is-dead-t-shirt.anvil-unisex-heavyweight-tee.navy.w760h760.jpg"/>
          <p:cNvSpPr>
            <a:spLocks noChangeAspect="1" noChangeArrowheads="1"/>
          </p:cNvSpPr>
          <p:nvPr/>
        </p:nvSpPr>
        <p:spPr bwMode="auto">
          <a:xfrm>
            <a:off x="155575" y="-3230563"/>
            <a:ext cx="6743700" cy="67437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0051" name="Picture 3" descr="C:\Documents and Settings\Mehdi\Desktop\osama-bin-laden-is-dead-t-shirt.anvil-unisex-heavyweight-tee.navy.w760h76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0" y="5029200"/>
            <a:ext cx="5943600" cy="1143000"/>
          </a:xfrm>
        </p:spPr>
        <p:txBody>
          <a:bodyPr>
            <a:normAutofit/>
          </a:bodyPr>
          <a:lstStyle/>
          <a:p>
            <a:r>
              <a:rPr lang="fa-IR" sz="40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dobe Arabic" pitchFamily="18" charset="-78"/>
                <a:cs typeface="B Yekan" pitchFamily="2" charset="-78"/>
              </a:rPr>
              <a:t>راه جديد كسب درآمد</a:t>
            </a:r>
            <a:endParaRPr lang="en-US" sz="40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Adobe Arabic" pitchFamily="18" charset="-78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 fontScale="90000"/>
          </a:bodyPr>
          <a:lstStyle/>
          <a:p>
            <a:r>
              <a:rPr lang="fa-IR" b="1" dirty="0" smtClean="0">
                <a:latin typeface="Adobe Arabic" pitchFamily="18" charset="-78"/>
                <a:cs typeface="Adobe Arabic" pitchFamily="18" charset="-78"/>
              </a:rPr>
              <a:t>ساده‌ترين تكنيك براي خلاقيت و نوآوري: از خودتان بپرسيد </a:t>
            </a:r>
            <a:br>
              <a:rPr lang="fa-IR" b="1" dirty="0" smtClean="0">
                <a:latin typeface="Adobe Arabic" pitchFamily="18" charset="-78"/>
                <a:cs typeface="Adobe Arabic" pitchFamily="18" charset="-78"/>
              </a:rPr>
            </a:br>
            <a:r>
              <a:rPr lang="fa-IR" b="1" dirty="0" smtClean="0">
                <a:latin typeface="Adobe Arabic" pitchFamily="18" charset="-78"/>
                <a:cs typeface="Adobe Arabic" pitchFamily="18" charset="-78"/>
              </a:rPr>
              <a:t>چي مي‌شد اگر...؟</a:t>
            </a:r>
            <a:endParaRPr lang="en-US" b="1" dirty="0"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6764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3186" name="Picture 2" descr="http://www.epnconsulting.eu/images/gal/innov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05000"/>
            <a:ext cx="9144000" cy="28956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-20000" contrast="-40000"/>
          </a:blip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pic>
        <p:nvPicPr>
          <p:cNvPr id="6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/>
          <a:srcRect l="18333" t="42222" r="77500" b="52222"/>
          <a:stretch>
            <a:fillRect/>
          </a:stretch>
        </p:blipFill>
        <p:spPr bwMode="auto">
          <a:xfrm>
            <a:off x="2133600" y="228600"/>
            <a:ext cx="1676400" cy="16764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rot="5400000">
            <a:off x="533400" y="1371600"/>
            <a:ext cx="2743200" cy="457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1981200" y="1905000"/>
            <a:ext cx="1828800" cy="1371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76400" y="2895600"/>
            <a:ext cx="304800" cy="38100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581400"/>
            <a:ext cx="9144000" cy="30480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 sz="4400" dirty="0"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8100" y="228600"/>
            <a:ext cx="52959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rgbClr val="002060"/>
                </a:solidFill>
                <a:cs typeface="B Yekan" pitchFamily="2" charset="-78"/>
              </a:rPr>
              <a:t>مهدی ناصری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18 ساله دانشگاه امیرکبیر</a:t>
            </a:r>
            <a:endParaRPr lang="en-US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28600"/>
            <a:ext cx="20955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>
            <a:normAutofit fontScale="90000"/>
          </a:bodyPr>
          <a:lstStyle/>
          <a:p>
            <a:r>
              <a:rPr lang="fa-IR" b="1" dirty="0" smtClean="0">
                <a:latin typeface="Adobe Arabic" pitchFamily="18" charset="-78"/>
                <a:cs typeface="Adobe Arabic" pitchFamily="18" charset="-78"/>
              </a:rPr>
              <a:t>ساده‌ترين تكنيك براي خلاقيت و نوآوري: از خودتان بپرسيد </a:t>
            </a:r>
            <a:br>
              <a:rPr lang="fa-IR" b="1" dirty="0" smtClean="0">
                <a:latin typeface="Adobe Arabic" pitchFamily="18" charset="-78"/>
                <a:cs typeface="Adobe Arabic" pitchFamily="18" charset="-78"/>
              </a:rPr>
            </a:br>
            <a:r>
              <a:rPr lang="fa-IR" b="1" dirty="0" smtClean="0">
                <a:latin typeface="Adobe Arabic" pitchFamily="18" charset="-78"/>
                <a:cs typeface="Adobe Arabic" pitchFamily="18" charset="-78"/>
              </a:rPr>
              <a:t>چي مي‌شد اگر...؟</a:t>
            </a:r>
            <a:endParaRPr lang="en-US" b="1" dirty="0">
              <a:latin typeface="Adobe Arabic" pitchFamily="18" charset="-78"/>
              <a:cs typeface="Adobe Arabic" pitchFamily="18" charset="-78"/>
            </a:endParaRPr>
          </a:p>
        </p:txBody>
      </p:sp>
      <p:pic>
        <p:nvPicPr>
          <p:cNvPr id="93186" name="Picture 2" descr="http://www.epnconsulting.eu/images/gal/innov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905000"/>
            <a:ext cx="9144000" cy="2895601"/>
          </a:xfrm>
          <a:prstGeom prst="rect">
            <a:avLst/>
          </a:prstGeom>
          <a:noFill/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5181600"/>
            <a:ext cx="82296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 Yekan" pitchFamily="2" charset="-78"/>
              </a:rPr>
              <a:t>مي‌توانستيم حس لامسه را از طريق اينترنت انتقال داده و بافت لمسي را به وب اضافه كنيم؟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718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فرايند </a:t>
            </a:r>
            <a: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/>
            </a:r>
            <a:b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</a:br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ايده‌پردازي</a:t>
            </a:r>
            <a:endParaRPr lang="en-US" sz="54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/>
          <p:cNvGrpSpPr/>
          <p:nvPr/>
        </p:nvGrpSpPr>
        <p:grpSpPr>
          <a:xfrm>
            <a:off x="-1" y="-1"/>
            <a:ext cx="9144001" cy="6858001"/>
            <a:chOff x="-1" y="-1"/>
            <a:chExt cx="9144001" cy="6858001"/>
          </a:xfrm>
        </p:grpSpPr>
        <p:pic>
          <p:nvPicPr>
            <p:cNvPr id="4" name="Picture 6" descr="http://walkoconsulting.com/walkopress/wp-content/uploads/2012/01/Pipelin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-1" y="-1"/>
              <a:ext cx="9144001" cy="6858001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5105400" y="3733800"/>
              <a:ext cx="3810000" cy="14478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867400" y="2514600"/>
              <a:ext cx="3276600" cy="533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334000" y="3276600"/>
              <a:ext cx="3276600" cy="533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743200" y="838200"/>
              <a:ext cx="914400" cy="381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Right Brace 8"/>
          <p:cNvSpPr/>
          <p:nvPr/>
        </p:nvSpPr>
        <p:spPr>
          <a:xfrm>
            <a:off x="7696200" y="381000"/>
            <a:ext cx="457200" cy="18288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/>
          <p:cNvSpPr/>
          <p:nvPr/>
        </p:nvSpPr>
        <p:spPr>
          <a:xfrm>
            <a:off x="7696200" y="2438400"/>
            <a:ext cx="457200" cy="2362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001000" y="953869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خلق انبوه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077200" y="3316069"/>
            <a:ext cx="83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تلفيق ايده‌ها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718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فرايند </a:t>
            </a:r>
            <a: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/>
            </a:r>
            <a:b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</a:br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ايده‌پردازي</a:t>
            </a:r>
            <a:endParaRPr lang="en-US" sz="54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718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فرايند </a:t>
            </a:r>
            <a: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/>
            </a:r>
            <a:b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</a:br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ايده‌پردازي</a:t>
            </a:r>
            <a:endParaRPr lang="en-US" sz="54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12   Yagut_shsmrt" pitchFamily="2" charset="-78"/>
            </a:endParaRPr>
          </a:p>
        </p:txBody>
      </p:sp>
      <p:pic>
        <p:nvPicPr>
          <p:cNvPr id="3" name="Picture 2" descr="http://tembosocial.com/wp-content/uploads/2011/09/Screen-Shot-2011-10-26-at-8.30.22-A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609600"/>
            <a:ext cx="4800600" cy="55814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fa-IR" sz="4800" dirty="0" smtClean="0">
                <a:cs typeface="12   Yagut_shsmrt" pitchFamily="2" charset="-78"/>
              </a:rPr>
              <a:t>فرايند ايده‌پردازي</a:t>
            </a:r>
            <a:endParaRPr lang="en-US" sz="4800" dirty="0">
              <a:cs typeface="12   Yagut_shsmrt" pitchFamily="2" charset="-78"/>
            </a:endParaRPr>
          </a:p>
        </p:txBody>
      </p:sp>
      <p:sp>
        <p:nvSpPr>
          <p:cNvPr id="149506" name="AutoShape 2" descr="http://kootation.com/uploads/dailyfunnystuff.net*wp-content*uploads*2010*03*motivational-teamwor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9507" name="Picture 3" descr="C:\Documents and Settings\Mehdi\Desktop\dailyfunnystuff.net wp-content uploads 2010 03 motivational-teamwork.jpg"/>
          <p:cNvPicPr>
            <a:picLocks noChangeAspect="1" noChangeArrowheads="1"/>
          </p:cNvPicPr>
          <p:nvPr/>
        </p:nvPicPr>
        <p:blipFill>
          <a:blip r:embed="rId3" cstate="print"/>
          <a:srcRect l="7527" t="5376" r="8603" b="22043"/>
          <a:stretch>
            <a:fillRect/>
          </a:stretch>
        </p:blipFill>
        <p:spPr bwMode="auto">
          <a:xfrm>
            <a:off x="0" y="0"/>
            <a:ext cx="9135533" cy="68580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200400" y="5562600"/>
            <a:ext cx="5943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1" i="0" u="none" strike="noStrike" kern="1200" normalizeH="0" baseline="0" noProof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dobe Arabic" pitchFamily="18" charset="-78"/>
                <a:ea typeface="+mj-ea"/>
                <a:cs typeface="B Yekan" pitchFamily="2" charset="-78"/>
              </a:rPr>
              <a:t>1. ايجاد يك تيم</a:t>
            </a:r>
            <a:endParaRPr kumimoji="0" lang="en-US" sz="4000" b="1" i="0" u="none" strike="noStrike" kern="1200" normalizeH="0" baseline="0" noProof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Adobe Arabic" pitchFamily="18" charset="-78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718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فرايند </a:t>
            </a:r>
            <a: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/>
            </a:r>
            <a:b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</a:br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ايده‌پردازي</a:t>
            </a:r>
            <a:endParaRPr lang="en-US" sz="54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12   Yagut_shsmrt" pitchFamily="2" charset="-78"/>
            </a:endParaRPr>
          </a:p>
        </p:txBody>
      </p:sp>
      <p:pic>
        <p:nvPicPr>
          <p:cNvPr id="4" name="Picture 3" descr="C:\Documents and Settings\Mehdi\Desktop\dailyfunnystuff.net wp-content uploads 2010 03 motivational-teamwork.jpg"/>
          <p:cNvPicPr>
            <a:picLocks noChangeAspect="1" noChangeArrowheads="1"/>
          </p:cNvPicPr>
          <p:nvPr/>
        </p:nvPicPr>
        <p:blipFill>
          <a:blip r:embed="rId3" cstate="print"/>
          <a:srcRect l="7527" t="5376" r="8603" b="22043"/>
          <a:stretch>
            <a:fillRect/>
          </a:stretch>
        </p:blipFill>
        <p:spPr bwMode="auto">
          <a:xfrm>
            <a:off x="6172200" y="533400"/>
            <a:ext cx="2413376" cy="1811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7" name="Picture 3" descr="C:\Documents and Settings\Mehdi\Desktop\brainstormin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787763"/>
          </a:xfrm>
          <a:prstGeom prst="rect">
            <a:avLst/>
          </a:prstGeom>
          <a:noFill/>
        </p:spPr>
      </p:pic>
      <p:sp>
        <p:nvSpPr>
          <p:cNvPr id="149506" name="AutoShape 2" descr="http://kootation.com/uploads/dailyfunnystuff.net*wp-content*uploads*2010*03*motivational-teamwor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0" y="5638800"/>
            <a:ext cx="4724400" cy="10668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solidFill>
              <a:schemeClr val="tx1">
                <a:alpha val="49804"/>
              </a:schemeClr>
            </a:solidFill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1" i="0" u="none" strike="noStrike" kern="1200" normalizeH="0" baseline="0" noProof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dobe Arabic" pitchFamily="18" charset="-78"/>
                <a:ea typeface="+mj-ea"/>
                <a:cs typeface="B Yekan" pitchFamily="2" charset="-78"/>
              </a:rPr>
              <a:t>2. طوفان</a:t>
            </a:r>
            <a:r>
              <a:rPr kumimoji="0" lang="fa-IR" sz="4000" b="1" i="0" u="none" strike="noStrike" kern="1200" normalizeH="0" noProof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dobe Arabic" pitchFamily="18" charset="-78"/>
                <a:ea typeface="+mj-ea"/>
                <a:cs typeface="B Yekan" pitchFamily="2" charset="-78"/>
              </a:rPr>
              <a:t> فكري</a:t>
            </a:r>
            <a:endParaRPr kumimoji="0" lang="en-US" sz="4000" b="1" i="0" u="none" strike="noStrike" kern="1200" normalizeH="0" baseline="0" noProof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Adobe Arabic" pitchFamily="18" charset="-78"/>
              <a:ea typeface="+mj-ea"/>
              <a:cs typeface="B Yekan" pitchFamily="2" charset="-78"/>
            </a:endParaRPr>
          </a:p>
        </p:txBody>
      </p:sp>
      <p:sp>
        <p:nvSpPr>
          <p:cNvPr id="159746" name="AutoShape 2" descr="http://4.bp.blogspot.com/-fFCNzWH4ad4/T3mI6eCUuFI/AAAAAAAAB34/G-L15MXoXcI/s1600/brainstorm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718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فرايند </a:t>
            </a:r>
            <a: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/>
            </a:r>
            <a:b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</a:br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ايده‌پردازي</a:t>
            </a:r>
            <a:endParaRPr lang="en-US" sz="54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12   Yagut_shsmrt" pitchFamily="2" charset="-78"/>
            </a:endParaRPr>
          </a:p>
        </p:txBody>
      </p:sp>
      <p:pic>
        <p:nvPicPr>
          <p:cNvPr id="4" name="Picture 3" descr="C:\Documents and Settings\Mehdi\Desktop\dailyfunnystuff.net wp-content uploads 2010 03 motivational-teamwork.jpg"/>
          <p:cNvPicPr>
            <a:picLocks noChangeAspect="1" noChangeArrowheads="1"/>
          </p:cNvPicPr>
          <p:nvPr/>
        </p:nvPicPr>
        <p:blipFill>
          <a:blip r:embed="rId3" cstate="print"/>
          <a:srcRect l="7527" t="5376" r="8603" b="22043"/>
          <a:stretch>
            <a:fillRect/>
          </a:stretch>
        </p:blipFill>
        <p:spPr bwMode="auto">
          <a:xfrm>
            <a:off x="6172200" y="533400"/>
            <a:ext cx="2413376" cy="1811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3" descr="C:\Documents and Settings\Mehdi\Desktop\brainstormi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2743200"/>
            <a:ext cx="2438400" cy="1810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 descr="C:\Documents and Settings\Mehdi\Desktop\brainstorming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603" y="0"/>
            <a:ext cx="9117398" cy="6858000"/>
          </a:xfrm>
          <a:prstGeom prst="rect">
            <a:avLst/>
          </a:prstGeom>
          <a:noFill/>
        </p:spPr>
      </p:pic>
      <p:sp>
        <p:nvSpPr>
          <p:cNvPr id="149506" name="AutoShape 2" descr="http://kootation.com/uploads/dailyfunnystuff.net*wp-content*uploads*2010*03*motivational-teamwor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0" y="5638800"/>
            <a:ext cx="4724400" cy="10668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solidFill>
              <a:schemeClr val="tx1">
                <a:alpha val="49804"/>
              </a:schemeClr>
            </a:solidFill>
          </a:ln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1" i="0" u="none" strike="noStrike" kern="1200" normalizeH="0" baseline="0" noProof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dobe Arabic" pitchFamily="18" charset="-78"/>
                <a:ea typeface="+mj-ea"/>
                <a:cs typeface="B Yekan" pitchFamily="2" charset="-78"/>
              </a:rPr>
              <a:t>3. تلفيق</a:t>
            </a:r>
            <a:r>
              <a:rPr kumimoji="0" lang="fa-IR" sz="4000" b="1" i="0" u="none" strike="noStrike" kern="1200" normalizeH="0" noProof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dobe Arabic" pitchFamily="18" charset="-78"/>
                <a:ea typeface="+mj-ea"/>
                <a:cs typeface="B Yekan" pitchFamily="2" charset="-78"/>
              </a:rPr>
              <a:t> يا كاهش</a:t>
            </a:r>
            <a:endParaRPr kumimoji="0" lang="en-US" sz="4000" b="1" i="0" u="none" strike="noStrike" kern="1200" normalizeH="0" baseline="0" noProof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Adobe Arabic" pitchFamily="18" charset="-78"/>
              <a:ea typeface="+mj-ea"/>
              <a:cs typeface="B Yekan" pitchFamily="2" charset="-78"/>
            </a:endParaRPr>
          </a:p>
        </p:txBody>
      </p:sp>
      <p:sp>
        <p:nvSpPr>
          <p:cNvPr id="159746" name="AutoShape 2" descr="http://4.bp.blogspot.com/-fFCNzWH4ad4/T3mI6eCUuFI/AAAAAAAAB34/G-L15MXoXcI/s1600/brainstorm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718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فرايند </a:t>
            </a:r>
            <a: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/>
            </a:r>
            <a:b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</a:br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ايده‌پردازي</a:t>
            </a:r>
            <a:endParaRPr lang="en-US" sz="54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12   Yagut_shsmrt" pitchFamily="2" charset="-78"/>
            </a:endParaRPr>
          </a:p>
        </p:txBody>
      </p:sp>
      <p:pic>
        <p:nvPicPr>
          <p:cNvPr id="4" name="Picture 3" descr="C:\Documents and Settings\Mehdi\Desktop\dailyfunnystuff.net wp-content uploads 2010 03 motivational-teamwork.jpg"/>
          <p:cNvPicPr>
            <a:picLocks noChangeAspect="1" noChangeArrowheads="1"/>
          </p:cNvPicPr>
          <p:nvPr/>
        </p:nvPicPr>
        <p:blipFill>
          <a:blip r:embed="rId3" cstate="print"/>
          <a:srcRect l="7527" t="5376" r="8603" b="22043"/>
          <a:stretch>
            <a:fillRect/>
          </a:stretch>
        </p:blipFill>
        <p:spPr bwMode="auto">
          <a:xfrm>
            <a:off x="6172200" y="533400"/>
            <a:ext cx="2413376" cy="18117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3" descr="C:\Documents and Settings\Mehdi\Desktop\brainstormi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2743200"/>
            <a:ext cx="2438400" cy="18100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2" descr="C:\Documents and Settings\Mehdi\Desktop\brainstorming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2743200"/>
            <a:ext cx="2431307" cy="18288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-20000" contrast="-40000"/>
          </a:blip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pic>
        <p:nvPicPr>
          <p:cNvPr id="6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/>
          <a:srcRect l="18333" t="42222" r="77500" b="52222"/>
          <a:stretch>
            <a:fillRect/>
          </a:stretch>
        </p:blipFill>
        <p:spPr bwMode="auto">
          <a:xfrm>
            <a:off x="2133600" y="228600"/>
            <a:ext cx="1676400" cy="16764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rot="5400000">
            <a:off x="533400" y="1371600"/>
            <a:ext cx="2743200" cy="457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1981200" y="1905000"/>
            <a:ext cx="1828800" cy="1371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76400" y="2895600"/>
            <a:ext cx="304800" cy="38100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3" descr="C:\Documents and Settings\Mehdi\Desktop\bill-gates-1984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838825" y="3581400"/>
            <a:ext cx="2068474" cy="30480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/>
          <p:cNvSpPr/>
          <p:nvPr/>
        </p:nvSpPr>
        <p:spPr>
          <a:xfrm>
            <a:off x="0" y="3581400"/>
            <a:ext cx="5791200" cy="30480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fa-IR" sz="4400" dirty="0" smtClean="0">
              <a:cs typeface="B Yekan" pitchFamily="2" charset="-78"/>
            </a:endParaRPr>
          </a:p>
          <a:p>
            <a:pPr algn="ctr" rtl="1"/>
            <a:r>
              <a:rPr lang="fa-IR" sz="4400" dirty="0" smtClean="0">
                <a:cs typeface="B Yekan" pitchFamily="2" charset="-78"/>
              </a:rPr>
              <a:t>بیل گیتس</a:t>
            </a:r>
          </a:p>
          <a:p>
            <a:pPr algn="ctr" rtl="1"/>
            <a:endParaRPr lang="fa-IR" sz="1600" dirty="0" smtClean="0">
              <a:cs typeface="B Yekan" pitchFamily="2" charset="-78"/>
            </a:endParaRPr>
          </a:p>
          <a:p>
            <a:pPr algn="ctr" rtl="1"/>
            <a:r>
              <a:rPr lang="fa-IR" sz="2000" dirty="0" smtClean="0">
                <a:cs typeface="B Yekan" pitchFamily="2" charset="-78"/>
              </a:rPr>
              <a:t>تاسیس مایکروسافت در 20 سالگی</a:t>
            </a:r>
            <a:endParaRPr lang="fa-IR" dirty="0" smtClean="0">
              <a:cs typeface="B Yekan" pitchFamily="2" charset="-78"/>
            </a:endParaRPr>
          </a:p>
          <a:p>
            <a:pPr algn="ctr" rtl="1"/>
            <a:endParaRPr lang="en-US" sz="4400" dirty="0"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62900" y="3581400"/>
            <a:ext cx="1181100" cy="30480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48100" y="228600"/>
            <a:ext cx="52959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rgbClr val="002060"/>
                </a:solidFill>
                <a:cs typeface="B Yekan" pitchFamily="2" charset="-78"/>
              </a:rPr>
              <a:t>مهدی ناصری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18 ساله دانشگاه امیرکبیر</a:t>
            </a:r>
            <a:endParaRPr lang="en-US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28600"/>
            <a:ext cx="20955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www.businessofsoftware.ir/wp-content/uploads/2012/06/designplaat-300x203.jpg">
            <a:hlinkClick r:id="rId3"/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9506" name="AutoShape 2" descr="http://kootation.com/uploads/dailyfunnystuff.net*wp-content*uploads*2010*03*motivational-teamwork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895600" y="5638800"/>
            <a:ext cx="5638800" cy="10668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solidFill>
              <a:schemeClr val="tx1">
                <a:alpha val="49804"/>
              </a:schemeClr>
            </a:solidFill>
          </a:ln>
        </p:spPr>
        <p:txBody>
          <a:bodyPr vert="horz" lIns="91440" tIns="45720" rIns="91440" bIns="45720" rtlCol="0" anchor="ctr">
            <a:normAutofit fontScale="92500"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1" i="0" u="none" strike="noStrike" kern="1200" normalizeH="0" baseline="0" noProof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dobe Arabic" pitchFamily="18" charset="-78"/>
                <a:ea typeface="+mj-ea"/>
                <a:cs typeface="B Yekan" pitchFamily="2" charset="-78"/>
              </a:rPr>
              <a:t>3. نمونه‌سازي</a:t>
            </a:r>
            <a:r>
              <a:rPr kumimoji="0" lang="fa-IR" sz="4000" b="1" i="0" u="none" strike="noStrike" kern="1200" normalizeH="0" noProof="0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Adobe Arabic" pitchFamily="18" charset="-78"/>
                <a:ea typeface="+mj-ea"/>
                <a:cs typeface="B Yekan" pitchFamily="2" charset="-78"/>
              </a:rPr>
              <a:t> مدل كسب و كار</a:t>
            </a:r>
            <a:endParaRPr kumimoji="0" lang="en-US" sz="4000" b="1" i="0" u="none" strike="noStrike" kern="1200" normalizeH="0" baseline="0" noProof="0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  <a:uLnTx/>
              <a:uFillTx/>
              <a:latin typeface="Adobe Arabic" pitchFamily="18" charset="-78"/>
              <a:ea typeface="+mj-ea"/>
              <a:cs typeface="B Yekan" pitchFamily="2" charset="-78"/>
            </a:endParaRPr>
          </a:p>
        </p:txBody>
      </p:sp>
      <p:sp>
        <p:nvSpPr>
          <p:cNvPr id="159746" name="AutoShape 2" descr="http://4.bp.blogspot.com/-fFCNzWH4ad4/T3mI6eCUuFI/AAAAAAAAB34/G-L15MXoXcI/s1600/brainstorming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971800"/>
            <a:ext cx="3048000" cy="1143000"/>
          </a:xfrm>
        </p:spPr>
        <p:txBody>
          <a:bodyPr>
            <a:normAutofit fontScale="90000"/>
          </a:bodyPr>
          <a:lstStyle/>
          <a:p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فرايند </a:t>
            </a:r>
            <a: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/>
            </a:r>
            <a:br>
              <a:rPr lang="en-US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</a:br>
            <a:r>
              <a:rPr lang="fa-IR" sz="54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ايده‌پردازي</a:t>
            </a:r>
            <a:endParaRPr lang="en-US" sz="5400" dirty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12   Yagut_shsmrt" pitchFamily="2" charset="-78"/>
            </a:endParaRPr>
          </a:p>
        </p:txBody>
      </p:sp>
      <p:pic>
        <p:nvPicPr>
          <p:cNvPr id="4" name="Picture 3" descr="C:\Documents and Settings\Mehdi\Desktop\dailyfunnystuff.net wp-content uploads 2010 03 motivational-teamwork.jpg"/>
          <p:cNvPicPr>
            <a:picLocks noChangeAspect="1" noChangeArrowheads="1"/>
          </p:cNvPicPr>
          <p:nvPr/>
        </p:nvPicPr>
        <p:blipFill>
          <a:blip r:embed="rId3" cstate="print"/>
          <a:srcRect l="7527" t="5376" r="8603" b="22043"/>
          <a:stretch>
            <a:fillRect/>
          </a:stretch>
        </p:blipFill>
        <p:spPr bwMode="auto">
          <a:xfrm>
            <a:off x="6172200" y="533400"/>
            <a:ext cx="2413376" cy="181171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3" descr="C:\Documents and Settings\Mehdi\Desktop\brainstormin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72200" y="2743200"/>
            <a:ext cx="2438400" cy="18100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Picture 2" descr="C:\Documents and Settings\Mehdi\Desktop\brainstorming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2743200"/>
            <a:ext cx="2431307" cy="18288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 descr="http://www.businessofsoftware.ir/wp-content/uploads/2012/06/designplaat-300x203.jpg">
            <a:hlinkClick r:id="rId6"/>
          </p:cNvPr>
          <p:cNvPicPr/>
          <p:nvPr/>
        </p:nvPicPr>
        <p:blipFill>
          <a:blip r:embed="rId7" cstate="print"/>
          <a:srcRect l="13954" t="9375" r="9302" b="9375"/>
          <a:stretch>
            <a:fillRect/>
          </a:stretch>
        </p:blipFill>
        <p:spPr bwMode="auto">
          <a:xfrm>
            <a:off x="3352800" y="533400"/>
            <a:ext cx="2514600" cy="18288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t3.gstatic.com/images?q=tbn:ANd9GcTG9v7GbUUrU9rk4w6QAvobXtXCFHoR6jkkTIh4k6xA2Ys8oTP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5334000" cy="6773333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274638"/>
            <a:ext cx="3505200" cy="4449762"/>
          </a:xfrm>
        </p:spPr>
        <p:txBody>
          <a:bodyPr>
            <a:normAutofit/>
          </a:bodyPr>
          <a:lstStyle/>
          <a:p>
            <a:r>
              <a:rPr lang="fa-IR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dobe Arabic" pitchFamily="18" charset="-78"/>
                <a:cs typeface="B Kamran Outline" pitchFamily="2" charset="-78"/>
              </a:rPr>
              <a:t>ريزمسابقه:</a:t>
            </a:r>
            <a:br>
              <a:rPr lang="fa-IR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dobe Arabic" pitchFamily="18" charset="-78"/>
                <a:cs typeface="B Kamran Outline" pitchFamily="2" charset="-78"/>
              </a:rPr>
            </a:br>
            <a:r>
              <a:rPr lang="fa-IR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dobe Arabic" pitchFamily="18" charset="-78"/>
                <a:cs typeface="B Kamran Outline" pitchFamily="2" charset="-78"/>
              </a:rPr>
              <a:t/>
            </a:r>
            <a:br>
              <a:rPr lang="fa-IR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dobe Arabic" pitchFamily="18" charset="-78"/>
                <a:cs typeface="B Kamran Outline" pitchFamily="2" charset="-78"/>
              </a:rPr>
            </a:br>
            <a:r>
              <a:rPr lang="fa-IR" sz="6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Adobe Arabic" pitchFamily="18" charset="-78"/>
                <a:cs typeface="B Kamran Outline" pitchFamily="2" charset="-78"/>
              </a:rPr>
              <a:t> گاوِ نادان</a:t>
            </a:r>
            <a:endParaRPr lang="en-US" sz="6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Adobe Arabic" pitchFamily="18" charset="-78"/>
              <a:cs typeface="B Kamran Outline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farm4.static.flickr.com/3514/3268156975_61a9cd214b.jpg?v=0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4820" name="Picture 4" descr="http://farm4.static.flickr.com/3491/3268156195_4e90287a89.jpg?v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illionairebelief.com/wp-content/uploads/2011/01/making-money1-1024x9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7200" y="533400"/>
            <a:ext cx="4114800" cy="2438400"/>
          </a:xfr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>
            <a:noAutofit/>
          </a:bodyPr>
          <a:lstStyle/>
          <a:p>
            <a:pPr algn="ctr">
              <a:buNone/>
            </a:pPr>
            <a:r>
              <a:rPr lang="fa-IR" sz="72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تكنيك‌هاي</a:t>
            </a:r>
          </a:p>
          <a:p>
            <a:pPr algn="ctr">
              <a:buNone/>
            </a:pPr>
            <a:r>
              <a:rPr lang="fa-IR" sz="7200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  <a:cs typeface="12   Yagut_shsmrt" pitchFamily="2" charset="-78"/>
              </a:rPr>
              <a:t>ايده‌سازي</a:t>
            </a:r>
            <a:endParaRPr lang="en-US" sz="7200" dirty="0" smtClean="0"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  <a:cs typeface="12   Yagut_shsmrt" pitchFamily="2" charset="-78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5943600"/>
            <a:ext cx="80772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4800" b="1" i="0" u="none" strike="noStrike" kern="1200" spc="50" normalizeH="0" baseline="0" noProof="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uLnTx/>
                <a:uFillTx/>
                <a:latin typeface="+mn-lt"/>
                <a:ea typeface="+mn-ea"/>
                <a:cs typeface="12   Yagut_shsmrt" pitchFamily="2" charset="-78"/>
              </a:rPr>
              <a:t>كه هر استارت‌آپي بايد بلد باشد.</a:t>
            </a:r>
            <a:endParaRPr kumimoji="0" lang="en-US" sz="4800" b="1" i="0" u="none" strike="noStrike" kern="1200" spc="50" normalizeH="0" baseline="0" noProof="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uLnTx/>
              <a:uFillTx/>
              <a:latin typeface="+mn-lt"/>
              <a:ea typeface="+mn-ea"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cdn.cnwimg.com/wp-content/uploads/2013/01/mon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81000"/>
            <a:ext cx="5715000" cy="1828799"/>
          </a:xfr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اولين پرسشي كه هر</a:t>
            </a:r>
            <a:endParaRPr lang="en-US" sz="4400" dirty="0" smtClean="0">
              <a:cs typeface="B Koodak" pitchFamily="2" charset="-78"/>
            </a:endParaRPr>
          </a:p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ايده‌پردازي مي‌پرسد:</a:t>
            </a:r>
            <a:endParaRPr lang="en-US" sz="4400" dirty="0"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cdn.cnwimg.com/wp-content/uploads/2013/01/mon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81000"/>
            <a:ext cx="5715000" cy="1828799"/>
          </a:xfr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اولين پرسشي كه هر</a:t>
            </a:r>
            <a:endParaRPr lang="en-US" sz="4400" dirty="0" smtClean="0">
              <a:cs typeface="B Koodak" pitchFamily="2" charset="-78"/>
            </a:endParaRPr>
          </a:p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ايده‌پردازي مي‌پرسد:</a:t>
            </a:r>
            <a:endParaRPr lang="en-US" sz="4400" dirty="0">
              <a:cs typeface="B Koodak" pitchFamily="2" charset="-78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0" y="2590800"/>
            <a:ext cx="5715000" cy="1447800"/>
          </a:xfrm>
          <a:prstGeom prst="rect">
            <a:avLst/>
          </a:prstGeom>
          <a:solidFill>
            <a:schemeClr val="tx1">
              <a:lumMod val="75000"/>
              <a:lumOff val="25000"/>
              <a:alpha val="59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B Koodak" pitchFamily="2" charset="-78"/>
              </a:rPr>
              <a:t>من بايد از چه مدل درآمدي استفاده كنم؟</a:t>
            </a: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1" i="0" u="none" strike="noStrike" kern="1200" cap="none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n-lt"/>
                <a:ea typeface="+mn-ea"/>
                <a:cs typeface="B Koodak" pitchFamily="2" charset="-78"/>
              </a:rPr>
              <a:t>پرسش نادرست!!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B Koodak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cdn.cnwimg.com/wp-content/uploads/2013/01/mon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81000"/>
            <a:ext cx="5715000" cy="1828799"/>
          </a:xfrm>
          <a:solidFill>
            <a:schemeClr val="tx1">
              <a:lumMod val="75000"/>
              <a:lumOff val="2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اولين پرسشي كه هر</a:t>
            </a:r>
            <a:endParaRPr lang="en-US" sz="4400" dirty="0" smtClean="0">
              <a:cs typeface="B Koodak" pitchFamily="2" charset="-78"/>
            </a:endParaRPr>
          </a:p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ايده‌پردازي مي‌پرسد:</a:t>
            </a:r>
            <a:endParaRPr lang="en-US" sz="4400" dirty="0">
              <a:cs typeface="B Koodak" pitchFamily="2" charset="-78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3048000" y="2590800"/>
            <a:ext cx="5715000" cy="3200400"/>
          </a:xfrm>
          <a:prstGeom prst="rect">
            <a:avLst/>
          </a:prstGeom>
          <a:solidFill>
            <a:schemeClr val="tx1">
              <a:lumMod val="75000"/>
              <a:lumOff val="25000"/>
              <a:alpha val="59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B Koodak" pitchFamily="2" charset="-78"/>
              </a:rPr>
              <a:t>من بايد از چه مدل درآمدي استفاده كنم؟</a:t>
            </a: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1" i="0" u="none" strike="noStrike" kern="1200" cap="none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n-lt"/>
                <a:ea typeface="+mn-ea"/>
                <a:cs typeface="B Koodak" pitchFamily="2" charset="-78"/>
              </a:rPr>
              <a:t>پرسش نادرست!!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B Koodak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B Koodak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B Koodak" pitchFamily="2" charset="-78"/>
              </a:rPr>
              <a:t>مردم چرا حاضرند به من پول بدهند؟</a:t>
            </a: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1" i="0" u="none" strike="noStrike" kern="1200" cap="none" spc="50" normalizeH="0" baseline="0" noProof="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uLnTx/>
                <a:uFillTx/>
                <a:latin typeface="+mn-lt"/>
                <a:ea typeface="+mn-ea"/>
                <a:cs typeface="B Koodak" pitchFamily="2" charset="-78"/>
              </a:rPr>
              <a:t>پرسش درست!!</a:t>
            </a:r>
            <a:endParaRPr kumimoji="0" lang="en-US" sz="3200" b="1" i="0" u="none" strike="noStrike" kern="1200" cap="none" spc="50" normalizeH="0" baseline="0" noProof="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uLnTx/>
              <a:uFillTx/>
              <a:latin typeface="+mn-lt"/>
              <a:ea typeface="+mn-ea"/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-20000" contrast="-40000"/>
          </a:blip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pic>
        <p:nvPicPr>
          <p:cNvPr id="6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/>
          <a:srcRect l="18333" t="42222" r="77500" b="52222"/>
          <a:stretch>
            <a:fillRect/>
          </a:stretch>
        </p:blipFill>
        <p:spPr bwMode="auto">
          <a:xfrm>
            <a:off x="2133600" y="228600"/>
            <a:ext cx="1676400" cy="16764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rot="5400000">
            <a:off x="533400" y="1371600"/>
            <a:ext cx="2743200" cy="457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1981200" y="1905000"/>
            <a:ext cx="1828800" cy="1371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76400" y="2895600"/>
            <a:ext cx="304800" cy="38100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3581400"/>
            <a:ext cx="5791200" cy="30480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fa-IR" sz="4400" dirty="0" smtClean="0">
              <a:cs typeface="B Yekan" pitchFamily="2" charset="-78"/>
            </a:endParaRPr>
          </a:p>
          <a:p>
            <a:pPr algn="ctr" rtl="1"/>
            <a:r>
              <a:rPr lang="fa-IR" sz="4400" dirty="0" smtClean="0">
                <a:cs typeface="B Yekan" pitchFamily="2" charset="-78"/>
              </a:rPr>
              <a:t>استیو جابز</a:t>
            </a:r>
          </a:p>
          <a:p>
            <a:pPr algn="ctr" rtl="1"/>
            <a:endParaRPr lang="fa-IR" sz="1600" dirty="0" smtClean="0">
              <a:cs typeface="B Yekan" pitchFamily="2" charset="-78"/>
            </a:endParaRPr>
          </a:p>
          <a:p>
            <a:pPr algn="ctr" rtl="1"/>
            <a:r>
              <a:rPr lang="fa-IR" sz="2000" dirty="0" smtClean="0">
                <a:cs typeface="B Yekan" pitchFamily="2" charset="-78"/>
              </a:rPr>
              <a:t>تاسیس اپل در 21 سالگی</a:t>
            </a:r>
            <a:endParaRPr lang="fa-IR" dirty="0" smtClean="0">
              <a:cs typeface="B Yekan" pitchFamily="2" charset="-78"/>
            </a:endParaRPr>
          </a:p>
          <a:p>
            <a:pPr algn="ctr" rtl="1"/>
            <a:endParaRPr lang="en-US" sz="4400" dirty="0"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20000" y="3581400"/>
            <a:ext cx="1524000" cy="30480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48100" y="228600"/>
            <a:ext cx="52959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rgbClr val="002060"/>
                </a:solidFill>
                <a:cs typeface="B Yekan" pitchFamily="2" charset="-78"/>
              </a:rPr>
              <a:t>مهدی ناصری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18 ساله دانشگاه امیرکبیر</a:t>
            </a:r>
            <a:endParaRPr lang="en-US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28600"/>
            <a:ext cx="20955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 descr="http://cdn.thegloss.com/files/2011/10/stevejob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0906" y="3581401"/>
            <a:ext cx="1752600" cy="30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t2.gstatic.com/images?q=tbn:ANd9GcSgeZZNGUlRrC8xmIctWx1GazRsJwrtwegQbtMebyZaz6IxmCuLgw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326309"/>
            <a:ext cx="3429001" cy="5531691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81000"/>
            <a:ext cx="5715000" cy="2362200"/>
          </a:xfrm>
          <a:solidFill>
            <a:schemeClr val="tx1">
              <a:lumMod val="75000"/>
              <a:lumOff val="25000"/>
              <a:alpha val="58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خوب بيانديشيد: </a:t>
            </a:r>
          </a:p>
          <a:p>
            <a:pPr algn="ctr">
              <a:buNone/>
            </a:pPr>
            <a:r>
              <a:rPr lang="fa-IR" sz="4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cs typeface="B Koodak" pitchFamily="2" charset="-78"/>
              </a:rPr>
              <a:t>چرا</a:t>
            </a:r>
            <a:r>
              <a:rPr lang="fa-IR" sz="4400" dirty="0" smtClean="0">
                <a:cs typeface="B Koodak" pitchFamily="2" charset="-78"/>
              </a:rPr>
              <a:t> مردم كيف پولشان را درمي‌آورند؟</a:t>
            </a:r>
            <a:endParaRPr lang="en-US" sz="4400" dirty="0"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t2.gstatic.com/images?q=tbn:ANd9GcToc_B0H1v21V4VYPtjNdPQeFdCXce1x5K_pjljg_McLs0_kr_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228600"/>
            <a:ext cx="8786581" cy="6629399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381000"/>
            <a:ext cx="5715000" cy="6019800"/>
          </a:xfrm>
          <a:solidFill>
            <a:schemeClr val="tx1">
              <a:lumMod val="75000"/>
              <a:lumOff val="25000"/>
              <a:alpha val="58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خوب بيانديشيد: </a:t>
            </a:r>
          </a:p>
          <a:p>
            <a:pPr algn="ctr">
              <a:buNone/>
            </a:pPr>
            <a:r>
              <a:rPr lang="fa-IR" sz="4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cs typeface="B Koodak" pitchFamily="2" charset="-78"/>
              </a:rPr>
              <a:t>چرا</a:t>
            </a:r>
            <a:r>
              <a:rPr lang="fa-IR" sz="4400" dirty="0" smtClean="0">
                <a:cs typeface="B Koodak" pitchFamily="2" charset="-78"/>
              </a:rPr>
              <a:t> مردم كيف پولشان را درمي‌آورند؟</a:t>
            </a:r>
          </a:p>
          <a:p>
            <a:pPr algn="ctr">
              <a:buNone/>
            </a:pPr>
            <a:endParaRPr lang="fa-IR" sz="4400" dirty="0" smtClean="0">
              <a:cs typeface="B Koodak" pitchFamily="2" charset="-78"/>
            </a:endParaRPr>
          </a:p>
          <a:p>
            <a:pPr algn="ctr">
              <a:buNone/>
            </a:pPr>
            <a:r>
              <a:rPr lang="fa-IR" sz="4400" dirty="0" smtClean="0">
                <a:cs typeface="B Koodak" pitchFamily="2" charset="-78"/>
              </a:rPr>
              <a:t>بعد به اين بپردازيد:</a:t>
            </a:r>
          </a:p>
          <a:p>
            <a:pPr algn="ctr">
              <a:buNone/>
            </a:pPr>
            <a:r>
              <a:rPr lang="fa-IR" sz="4400" b="1" spc="50" dirty="0" smtClean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cs typeface="B Koodak" pitchFamily="2" charset="-78"/>
              </a:rPr>
              <a:t>چگونه </a:t>
            </a:r>
            <a:r>
              <a:rPr lang="fa-IR" sz="4400" dirty="0" smtClean="0">
                <a:cs typeface="B Koodak" pitchFamily="2" charset="-78"/>
              </a:rPr>
              <a:t>مي‌توانيد با استفاده از اين ارزش يك ايده كسب و كار موفق داشته باشيد.</a:t>
            </a:r>
          </a:p>
          <a:p>
            <a:pPr algn="ctr">
              <a:buNone/>
            </a:pPr>
            <a:endParaRPr lang="fa-IR" sz="4400" dirty="0" smtClean="0">
              <a:cs typeface="B Koodak" pitchFamily="2" charset="-78"/>
            </a:endParaRPr>
          </a:p>
          <a:p>
            <a:pPr algn="ctr">
              <a:buNone/>
            </a:pPr>
            <a:endParaRPr lang="en-US" sz="4400" dirty="0"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t2.gstatic.com/images?q=tbn:ANd9GcToc_B0H1v21V4VYPtjNdPQeFdCXce1x5K_pjljg_McLs0_kr_h"/>
          <p:cNvPicPr>
            <a:picLocks noChangeAspect="1" noChangeArrowheads="1"/>
          </p:cNvPicPr>
          <p:nvPr/>
        </p:nvPicPr>
        <p:blipFill>
          <a:blip r:embed="rId2" cstate="print">
            <a:lum bright="-69000" contrast="1000"/>
          </a:blip>
          <a:srcRect/>
          <a:stretch>
            <a:fillRect/>
          </a:stretch>
        </p:blipFill>
        <p:spPr bwMode="auto">
          <a:xfrm>
            <a:off x="-1" y="-41070"/>
            <a:ext cx="9144001" cy="6899069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numCol="2" rtlCol="1">
            <a:normAutofit/>
          </a:bodyPr>
          <a:lstStyle/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مانند يك رئيس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تعلق به يك جمع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رازآلودي و هيجان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كاهش هزينه‌ها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معحزه‌هاي اينترنتي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اين لعنتي مال منه!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نگهداري رازها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قدرتمندتر، سريع‌تر</a:t>
            </a:r>
          </a:p>
          <a:p>
            <a:pPr marL="971550" lvl="1" indent="-514350" algn="r">
              <a:buNone/>
            </a:pPr>
            <a:endParaRPr lang="fa-IR" dirty="0" smtClean="0">
              <a:solidFill>
                <a:schemeClr val="bg1"/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endParaRPr lang="fa-IR" dirty="0" smtClean="0">
              <a:solidFill>
                <a:schemeClr val="bg1"/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فقط مثل من</a:t>
            </a:r>
            <a:endParaRPr lang="en-US" dirty="0" smtClean="0">
              <a:solidFill>
                <a:schemeClr val="bg1"/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به من خدمت كن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زمان در حال گذر است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خودستايي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كسب اطلاعات دقيق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با من در ارتباط باش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ترس «از دست دادن»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كمك كردن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286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000" dirty="0" smtClean="0">
                <a:solidFill>
                  <a:schemeClr val="bg1"/>
                </a:solidFill>
                <a:latin typeface="Adobe Arabic" pitchFamily="18" charset="-78"/>
                <a:cs typeface="12   Yagut_shsmrt" pitchFamily="2" charset="-78"/>
              </a:rPr>
              <a:t>16 دليل خوب براي تبديل شدن افراد به مشتري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581400" y="2895600"/>
            <a:ext cx="2057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800" dirty="0" smtClean="0">
                <a:solidFill>
                  <a:sysClr val="windowText" lastClr="000000"/>
                </a:solidFill>
                <a:cs typeface="B Zar" pitchFamily="2" charset="-78"/>
              </a:rPr>
              <a:t>مانند يك رئيس</a:t>
            </a:r>
            <a:endParaRPr lang="en-US" sz="28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3331534"/>
            <a:ext cx="6858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حرفه‌ اي به نظر آيند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90600" y="327835"/>
            <a:ext cx="6858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حرفه‌ اي به نظر آيند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3000" y="4842808"/>
            <a:ext cx="6858000" cy="193899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ويندوز ويستا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شما نمي‌خواهيد رئيس، مدير فروش يا هر فرد مهم ديگري باشيد كه ويندوز «</a:t>
            </a:r>
            <a:r>
              <a:rPr lang="en-US" sz="2800" dirty="0" smtClean="0">
                <a:solidFill>
                  <a:schemeClr val="bg1"/>
                </a:solidFill>
                <a:cs typeface="B Yekan" pitchFamily="2" charset="-78"/>
              </a:rPr>
              <a:t>Home Basic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» را در جلسات‌تان استفاده مي‌كند، درسته؟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90600" y="327835"/>
            <a:ext cx="6858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حرفه‌ اي به نظر آيند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2133600"/>
            <a:ext cx="3124200" cy="286232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600" i="1" dirty="0" err="1" smtClean="0">
                <a:solidFill>
                  <a:schemeClr val="bg1"/>
                </a:solidFill>
                <a:cs typeface="B Zar" pitchFamily="2" charset="-78"/>
              </a:rPr>
              <a:t>Slideshare</a:t>
            </a:r>
            <a:endParaRPr lang="fa-IR" sz="3600" i="1" dirty="0" smtClean="0">
              <a:solidFill>
                <a:schemeClr val="bg1"/>
              </a:solidFill>
              <a:cs typeface="B Zar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تنها دليلي كه برخي حاضرند به اين سايت 190$ در سال بدهند اين  است كه دوست ندارند صفحه پروفايل‌شان شبيه اين باشد...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90600" y="327835"/>
            <a:ext cx="6858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حرفه‌ اي به نظر آيند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2133600"/>
            <a:ext cx="3124200" cy="360098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600" i="1" dirty="0" err="1" smtClean="0">
                <a:solidFill>
                  <a:schemeClr val="bg1"/>
                </a:solidFill>
                <a:cs typeface="B Zar" pitchFamily="2" charset="-78"/>
              </a:rPr>
              <a:t>Slideshare</a:t>
            </a:r>
            <a:endParaRPr lang="fa-IR" sz="3600" i="1" dirty="0" smtClean="0">
              <a:solidFill>
                <a:schemeClr val="bg1"/>
              </a:solidFill>
              <a:cs typeface="B Zar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تنها دليلي كه برخي حاضرند به اين سايت 190$ در سال بدهند اين  است كه دوست ندارند صفحه پروفايل‌شان شبيه اين باشد...</a:t>
            </a:r>
            <a:endParaRPr lang="en-US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بلكه شبيه اين باشد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  <a:sym typeface="Wingdings" pitchFamily="2" charset="2"/>
              </a:rPr>
              <a:t>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990600" y="327835"/>
            <a:ext cx="6858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حرفه‌ اي به نظر آيند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2600" y="2133600"/>
            <a:ext cx="3200400" cy="156966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600" i="1" dirty="0" smtClean="0">
                <a:solidFill>
                  <a:schemeClr val="bg1"/>
                </a:solidFill>
                <a:cs typeface="B Zar" pitchFamily="2" charset="-78"/>
              </a:rPr>
              <a:t>Flickr.com</a:t>
            </a:r>
          </a:p>
          <a:p>
            <a:pPr algn="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برخي افراد 25$ در سال مي‌دهند فقط به خاطر اينكه علامت </a:t>
            </a:r>
            <a:r>
              <a:rPr lang="en-US" sz="2000" dirty="0" smtClean="0">
                <a:solidFill>
                  <a:schemeClr val="bg1"/>
                </a:solidFill>
                <a:cs typeface="B Yekan" pitchFamily="2" charset="-78"/>
              </a:rPr>
              <a:t>PRO</a:t>
            </a:r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 را داشته باشند.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86400" y="4038600"/>
            <a:ext cx="3200400" cy="120032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اين قصه همچنان ادامه دارد....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613299" y="2819400"/>
            <a:ext cx="20574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تعلق به يك جمع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4299" y="3255334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عضو يك گروه يا چيزي بزرگتر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52400" y="304800"/>
            <a:ext cx="88392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عضو يك گروه يا چيزي بزرگتر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2286000"/>
            <a:ext cx="3429000" cy="421653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600" i="1" dirty="0" smtClean="0">
                <a:solidFill>
                  <a:schemeClr val="bg1"/>
                </a:solidFill>
                <a:cs typeface="B Zar" pitchFamily="2" charset="-78"/>
              </a:rPr>
              <a:t>App.net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 توييتر پولي؟ واقعا؟ 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همينطوره! شما در توييتر يك كاربر معمولي هستيد ولي اينجا يك عضو مهم. با 5$ درماه شروع مي‌شود.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شما يك هدف مشترك داريد: </a:t>
            </a:r>
          </a:p>
          <a:p>
            <a:pPr algn="r" rtl="1"/>
            <a:endParaRPr lang="fa-IR" sz="2000" i="1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000" i="1" dirty="0" smtClean="0">
                <a:solidFill>
                  <a:schemeClr val="bg1"/>
                </a:solidFill>
                <a:cs typeface="B Yekan" pitchFamily="2" charset="-78"/>
              </a:rPr>
              <a:t>يك شبكه اجتماعي بدون تبليغات</a:t>
            </a:r>
            <a:endParaRPr lang="en-US" sz="36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-20000" contrast="-40000"/>
          </a:blip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pic>
        <p:nvPicPr>
          <p:cNvPr id="6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/>
          <a:srcRect l="18333" t="42222" r="77500" b="52222"/>
          <a:stretch>
            <a:fillRect/>
          </a:stretch>
        </p:blipFill>
        <p:spPr bwMode="auto">
          <a:xfrm>
            <a:off x="2133600" y="228600"/>
            <a:ext cx="1676400" cy="16764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rot="5400000">
            <a:off x="533400" y="1371600"/>
            <a:ext cx="2743200" cy="457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1981200" y="1905000"/>
            <a:ext cx="1828800" cy="1371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76400" y="2895600"/>
            <a:ext cx="304800" cy="38100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4495800"/>
            <a:ext cx="3962400" cy="16764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لری پیج و سرگیی برین</a:t>
            </a:r>
          </a:p>
          <a:p>
            <a:pPr algn="ctr" rtl="1"/>
            <a:endParaRPr lang="fa-IR" sz="1600" dirty="0" smtClean="0">
              <a:cs typeface="B Yekan" pitchFamily="2" charset="-78"/>
            </a:endParaRPr>
          </a:p>
          <a:p>
            <a:pPr algn="ctr" rtl="1"/>
            <a:r>
              <a:rPr lang="fa-IR" sz="2000" dirty="0" smtClean="0">
                <a:cs typeface="B Yekan" pitchFamily="2" charset="-78"/>
              </a:rPr>
              <a:t>تاسیس گوگل در 23 سالگی</a:t>
            </a:r>
            <a:endParaRPr lang="fa-IR" dirty="0" smtClean="0"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54506" y="4495800"/>
            <a:ext cx="1189494" cy="16764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48100" y="228600"/>
            <a:ext cx="52959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rgbClr val="002060"/>
                </a:solidFill>
                <a:cs typeface="B Yekan" pitchFamily="2" charset="-78"/>
              </a:rPr>
              <a:t>مهدی ناصری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18 ساله دانشگاه امیرکبیر</a:t>
            </a:r>
            <a:endParaRPr lang="en-US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28600"/>
            <a:ext cx="20955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6" descr="C:\Documents and Settings\Mehdi\Desktop\google-founders.jpg"/>
          <p:cNvPicPr>
            <a:picLocks noChangeAspect="1" noChangeArrowheads="1"/>
          </p:cNvPicPr>
          <p:nvPr/>
        </p:nvPicPr>
        <p:blipFill>
          <a:blip r:embed="rId3" cstate="print"/>
          <a:srcRect b="52477"/>
          <a:stretch>
            <a:fillRect/>
          </a:stretch>
        </p:blipFill>
        <p:spPr bwMode="auto">
          <a:xfrm>
            <a:off x="4038600" y="4495800"/>
            <a:ext cx="3875172" cy="1654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152400" y="304800"/>
            <a:ext cx="88392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دوست دارند عضو يك گروه يا چيزي بزرگتر باشند.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2133600"/>
            <a:ext cx="3429000" cy="397031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600" i="1" dirty="0" smtClean="0">
                <a:solidFill>
                  <a:schemeClr val="bg1"/>
                </a:solidFill>
                <a:cs typeface="B Zar" pitchFamily="2" charset="-78"/>
              </a:rPr>
              <a:t>cloob.com</a:t>
            </a:r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شما كاربر يك سايت نيستيد، بلكه عضوي از چندين گروه مورد علاقه‌تان هستيد.</a:t>
            </a:r>
          </a:p>
          <a:p>
            <a:pPr algn="just" rtl="1"/>
            <a:endParaRPr lang="fa-IR" sz="2400" i="1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endParaRPr lang="fa-IR" sz="2400" i="1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endParaRPr lang="fa-IR" sz="2400" i="1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i="1" dirty="0" smtClean="0">
                <a:solidFill>
                  <a:schemeClr val="bg1"/>
                </a:solidFill>
                <a:cs typeface="B Yekan" pitchFamily="2" charset="-78"/>
              </a:rPr>
              <a:t>يك ميليون كاربر فعال آن هم در ايران!</a:t>
            </a:r>
          </a:p>
        </p:txBody>
      </p:sp>
      <p:pic>
        <p:nvPicPr>
          <p:cNvPr id="87042" name="Picture 2" descr="C:\Documents and Settings\Mehdi\Desktop\Cloob.com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133600"/>
            <a:ext cx="5105400" cy="42949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My Dropbox\SW-SHBU\content\present\Money Making methods\slide-1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34455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840666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رازآلوده و هيجاني بودن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276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تجربه  هيجان و كشف پديده‌هاي جديد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My Dropbox\SW-SHBU\content\present\Money Making methods\slide-21-638.jpg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34455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تجربه  هيجان و كشف پديده‌هاي جديد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2286000"/>
            <a:ext cx="3429000" cy="433965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2400" i="1" dirty="0" err="1" smtClean="0">
                <a:solidFill>
                  <a:schemeClr val="bg1"/>
                </a:solidFill>
                <a:cs typeface="B Zar" pitchFamily="2" charset="-78"/>
              </a:rPr>
              <a:t>Zynga</a:t>
            </a:r>
            <a:r>
              <a:rPr lang="en-US" sz="2400" i="1" dirty="0" smtClean="0">
                <a:solidFill>
                  <a:schemeClr val="bg1"/>
                </a:solidFill>
                <a:cs typeface="B Zar" pitchFamily="2" charset="-78"/>
              </a:rPr>
              <a:t> Farmville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داخل جعبه چيست؟ </a:t>
            </a:r>
          </a:p>
          <a:p>
            <a:pPr algn="just" rtl="1"/>
            <a:r>
              <a:rPr lang="fa-IR" sz="2200" dirty="0" smtClean="0">
                <a:solidFill>
                  <a:schemeClr val="bg1"/>
                </a:solidFill>
                <a:cs typeface="B Yekan" pitchFamily="2" charset="-78"/>
              </a:rPr>
              <a:t>براي كشف محتواي جعبه، بازيكن‌ها مي‌توانند يا به 10 نفر از دوستان‌شان دعوتنامه بفرستند و يا 20 سكه مزرعه پرداخت كنند </a:t>
            </a:r>
          </a:p>
          <a:p>
            <a:pPr algn="just" rtl="1"/>
            <a:r>
              <a:rPr lang="fa-IR" sz="2200" dirty="0" smtClean="0">
                <a:solidFill>
                  <a:schemeClr val="bg1"/>
                </a:solidFill>
                <a:cs typeface="B Yekan" pitchFamily="2" charset="-78"/>
              </a:rPr>
              <a:t>(</a:t>
            </a:r>
            <a:r>
              <a:rPr lang="en-US" sz="2200" dirty="0" smtClean="0">
                <a:solidFill>
                  <a:schemeClr val="bg1"/>
                </a:solidFill>
                <a:cs typeface="B Yekan" pitchFamily="2" charset="-78"/>
              </a:rPr>
              <a:t>$10=55 Farm coins</a:t>
            </a:r>
            <a:r>
              <a:rPr lang="fa-IR" sz="2200" dirty="0" smtClean="0">
                <a:solidFill>
                  <a:schemeClr val="bg1"/>
                </a:solidFill>
                <a:cs typeface="B Yekan" pitchFamily="2" charset="-78"/>
              </a:rPr>
              <a:t>)</a:t>
            </a:r>
          </a:p>
          <a:p>
            <a:pPr algn="just" rtl="1"/>
            <a:r>
              <a:rPr lang="fa-IR" sz="2200" dirty="0" smtClean="0">
                <a:solidFill>
                  <a:schemeClr val="bg1"/>
                </a:solidFill>
                <a:cs typeface="B Yekan" pitchFamily="2" charset="-78"/>
              </a:rPr>
              <a:t>اين يكي از پرسودترين تكنيك‌هاي قمار است كه اين روزها در بازي‌هاي رايگان مورد استفاده قرار مي‌گيرد.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ropbox\My Dropbox\SW-SHBU\content\present\Money Making methods\slide-22-638.jpg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تجربه  هيجان و كشف پديده‌هاي جديد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0200" y="2133600"/>
            <a:ext cx="3429000" cy="441960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2800" i="1" dirty="0" smtClean="0">
                <a:solidFill>
                  <a:schemeClr val="bg1"/>
                </a:solidFill>
                <a:cs typeface="B Zar" pitchFamily="2" charset="-78"/>
              </a:rPr>
              <a:t>Carrot </a:t>
            </a:r>
            <a:r>
              <a:rPr lang="en-US" sz="2800" i="1" dirty="0" err="1" smtClean="0">
                <a:solidFill>
                  <a:schemeClr val="bg1"/>
                </a:solidFill>
                <a:cs typeface="B Zar" pitchFamily="2" charset="-78"/>
              </a:rPr>
              <a:t>Todo</a:t>
            </a:r>
            <a:r>
              <a:rPr lang="en-US" sz="2800" i="1" dirty="0" smtClean="0">
                <a:solidFill>
                  <a:schemeClr val="bg1"/>
                </a:solidFill>
                <a:cs typeface="B Zar" pitchFamily="2" charset="-78"/>
              </a:rPr>
              <a:t> app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اين برنامه پولي </a:t>
            </a:r>
            <a:r>
              <a:rPr lang="en-US" sz="2400" dirty="0" err="1" smtClean="0">
                <a:solidFill>
                  <a:schemeClr val="bg1"/>
                </a:solidFill>
                <a:cs typeface="B Yekan" pitchFamily="2" charset="-78"/>
              </a:rPr>
              <a:t>iOS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(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$0.99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) طرز برخورد مخصوصي دارد. رفتارش ممكن است ديوانه‌تان كند يا اينكه شما را دست بيندازد و...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يك تاكتيك بسيار هوشمند براي ايجاد تمايز با هزاران برنامه مشابه موجود در بازار.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C:\Documents and Settings\Mehdi\Desktop\intr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914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كاهش هزينه‌ها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1350334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حاضرند پول بدهند تا هزينه‌هايشان كمتر شود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C:\Documents and Settings\Mehdi\Desktop\intro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حاضرند پول بدهند تا هزينه‌هايشان كمتر شود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0200" y="2057400"/>
            <a:ext cx="3429000" cy="390876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 lastscond.ir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چمدان سفرتان را ببنديد و در سايت عضو شويد. </a:t>
            </a: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سايت با ارتباطي كه با بسياري از آژانس هاي مسافرتي دارد تورهاي لحظه آخري ارزان را به شما پيشنهاد مي‌كند.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گاه تا 70% ارزان‌تر به تورهاي جهاني برويد.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91490" name="Picture 2"/>
          <p:cNvPicPr>
            <a:picLocks noChangeAspect="1" noChangeArrowheads="1"/>
          </p:cNvPicPr>
          <p:nvPr/>
        </p:nvPicPr>
        <p:blipFill>
          <a:blip r:embed="rId3" cstate="print"/>
          <a:srcRect l="29444" t="40000" r="17223" b="17333"/>
          <a:stretch>
            <a:fillRect/>
          </a:stretch>
        </p:blipFill>
        <p:spPr bwMode="auto">
          <a:xfrm>
            <a:off x="228600" y="2057400"/>
            <a:ext cx="5029200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2" descr="C:\Documents and Settings\Mehdi\Desktop\intro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حاضرند پول بدهند تا هزينه‌هايشان كمتر شود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0200" y="2392501"/>
            <a:ext cx="3429000" cy="390876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groupon.com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 هم بخريد، ارزان بخريد.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سايت‌هاي تخفيف گروهي مشابه آن در سرتاسر دنيا گسترش پيدا كرده‌اند. 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ولي هنوز كسي در بازار جهاني نتوانسته جاي آن را بگيرد.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92515" name="Picture 3"/>
          <p:cNvPicPr>
            <a:picLocks noChangeAspect="1" noChangeArrowheads="1"/>
          </p:cNvPicPr>
          <p:nvPr/>
        </p:nvPicPr>
        <p:blipFill>
          <a:blip r:embed="rId3" cstate="print"/>
          <a:srcRect l="12222" t="29556" r="34444" b="17111"/>
          <a:stretch>
            <a:fillRect/>
          </a:stretch>
        </p:blipFill>
        <p:spPr bwMode="auto">
          <a:xfrm>
            <a:off x="76200" y="2819401"/>
            <a:ext cx="5242558" cy="3276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2516" name="Picture 4" descr="C:\Documents and Settings\Mehdi\Desktop\groupon-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1542288"/>
            <a:ext cx="2743200" cy="13533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40" name="Picture 4" descr="C:\Documents and Settings\Mehdi\Desktop\internet-addiction-disorder-838.jpg"/>
          <p:cNvPicPr>
            <a:picLocks noChangeAspect="1" noChangeArrowheads="1"/>
          </p:cNvPicPr>
          <p:nvPr/>
        </p:nvPicPr>
        <p:blipFill>
          <a:blip r:embed="rId2" cstate="print"/>
          <a:srcRect l="7441" t="9768" r="9957" b="10615"/>
          <a:stretch>
            <a:fillRect/>
          </a:stretch>
        </p:blipFill>
        <p:spPr bwMode="auto">
          <a:xfrm>
            <a:off x="-1" y="0"/>
            <a:ext cx="9137227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914400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معجزه‌هاي اينترنتي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1350334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خوششان مي‌آيد با اينترنت دنياي فيزيكي را دور بزنند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40" name="Picture 4" descr="C:\Documents and Settings\Mehdi\Desktop\internet-addiction-disorder-838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441" t="9768" r="9957" b="10615"/>
          <a:stretch>
            <a:fillRect/>
          </a:stretch>
        </p:blipFill>
        <p:spPr bwMode="auto">
          <a:xfrm>
            <a:off x="-1" y="0"/>
            <a:ext cx="9137227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810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خوششان مي‌آيد با اينترنت دنياي فيزيكي را دور بزنند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0200" y="2392501"/>
            <a:ext cx="3505200" cy="3970318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surprisegadget.com</a:t>
            </a:r>
          </a:p>
          <a:p>
            <a:pPr algn="ctr" rtl="1"/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 چند كليك از هرجاي دنيا عزيزان‌تان را در ايران سورپرايز كنيد.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ارسال گل، هديه، كيك، ميهماني در رستوران و... از ينگه دنيا به ايران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95586" name="Picture 2"/>
          <p:cNvPicPr>
            <a:picLocks noChangeAspect="1" noChangeArrowheads="1"/>
          </p:cNvPicPr>
          <p:nvPr/>
        </p:nvPicPr>
        <p:blipFill>
          <a:blip r:embed="rId3" cstate="print"/>
          <a:srcRect l="13889" t="26667" r="15000" b="12889"/>
          <a:stretch>
            <a:fillRect/>
          </a:stretch>
        </p:blipFill>
        <p:spPr bwMode="auto">
          <a:xfrm>
            <a:off x="152400" y="2514600"/>
            <a:ext cx="5257800" cy="279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40" name="Picture 4" descr="C:\Documents and Settings\Mehdi\Desktop\internet-addiction-disorder-838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7441" t="9768" r="9957" b="10615"/>
          <a:stretch>
            <a:fillRect/>
          </a:stretch>
        </p:blipFill>
        <p:spPr bwMode="auto">
          <a:xfrm>
            <a:off x="-1" y="0"/>
            <a:ext cx="9137227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84299" y="3810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2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خوششان مي‌آيد با اينترنت دنياي فيزيكي را دور بزنند</a:t>
            </a:r>
            <a:endParaRPr lang="en-US" sz="32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10200" y="2057400"/>
            <a:ext cx="3429000" cy="427809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فكس.آي‌آر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براي فكس زدن هميشه لازم نيست دستگاه فكس داشته باشيد.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فايل‌تان را آپلود كنيد تا به هر شماره‌اي كه دلتان مي‌خواهد فكس شود.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150 صفحه در ماه: 5000 تومان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94562" name="Picture 2" descr="C:\Documents and Settings\Mehdi\Desktop\Cloud.png"/>
          <p:cNvPicPr>
            <a:picLocks noChangeAspect="1" noChangeArrowheads="1"/>
          </p:cNvPicPr>
          <p:nvPr/>
        </p:nvPicPr>
        <p:blipFill>
          <a:blip r:embed="rId3" cstate="print"/>
          <a:srcRect l="33275" t="6086" r="35134" b="34725"/>
          <a:stretch>
            <a:fillRect/>
          </a:stretch>
        </p:blipFill>
        <p:spPr bwMode="auto">
          <a:xfrm>
            <a:off x="838200" y="2133600"/>
            <a:ext cx="3886200" cy="3543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>
            <a:grayscl/>
            <a:lum bright="-20000" contrast="-40000"/>
          </a:blip>
          <a:srcRect/>
          <a:stretch>
            <a:fillRect/>
          </a:stretch>
        </p:blipFill>
        <p:spPr bwMode="auto">
          <a:xfrm>
            <a:off x="0" y="0"/>
            <a:ext cx="9143998" cy="6858000"/>
          </a:xfrm>
          <a:prstGeom prst="rect">
            <a:avLst/>
          </a:prstGeom>
          <a:noFill/>
        </p:spPr>
      </p:pic>
      <p:pic>
        <p:nvPicPr>
          <p:cNvPr id="6" name="Picture 4" descr="https://fbcdn-sphotos-c-a.akamaihd.net/hphotos-ak-frc1/2744_76732933651_4251108_n.jpg"/>
          <p:cNvPicPr>
            <a:picLocks noChangeAspect="1" noChangeArrowheads="1"/>
          </p:cNvPicPr>
          <p:nvPr/>
        </p:nvPicPr>
        <p:blipFill>
          <a:blip r:embed="rId2" cstate="print"/>
          <a:srcRect l="18333" t="42222" r="77500" b="52222"/>
          <a:stretch>
            <a:fillRect/>
          </a:stretch>
        </p:blipFill>
        <p:spPr bwMode="auto">
          <a:xfrm>
            <a:off x="2133600" y="228600"/>
            <a:ext cx="1676400" cy="1676400"/>
          </a:xfrm>
          <a:prstGeom prst="rect">
            <a:avLst/>
          </a:prstGeom>
          <a:noFill/>
        </p:spPr>
      </p:pic>
      <p:cxnSp>
        <p:nvCxnSpPr>
          <p:cNvPr id="8" name="Straight Connector 7"/>
          <p:cNvCxnSpPr/>
          <p:nvPr/>
        </p:nvCxnSpPr>
        <p:spPr>
          <a:xfrm rot="5400000">
            <a:off x="533400" y="1371600"/>
            <a:ext cx="2743200" cy="4572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 flipV="1">
            <a:off x="1981200" y="1905000"/>
            <a:ext cx="1828800" cy="13716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676400" y="2895600"/>
            <a:ext cx="304800" cy="38100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0" y="4191000"/>
            <a:ext cx="3581400" cy="19812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پیر امیدیار</a:t>
            </a:r>
          </a:p>
          <a:p>
            <a:pPr algn="ctr" rtl="1"/>
            <a:endParaRPr lang="fa-IR" sz="1600" dirty="0" smtClean="0">
              <a:cs typeface="B Yekan" pitchFamily="2" charset="-78"/>
            </a:endParaRPr>
          </a:p>
          <a:p>
            <a:pPr algn="ctr" rtl="1"/>
            <a:r>
              <a:rPr lang="fa-IR" sz="2000" dirty="0" smtClean="0">
                <a:cs typeface="B Yekan" pitchFamily="2" charset="-78"/>
              </a:rPr>
              <a:t>تاسیس ای‌بی در 28 سالگی</a:t>
            </a:r>
            <a:endParaRPr lang="fa-IR" dirty="0" smtClean="0"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54506" y="4191000"/>
            <a:ext cx="1189494" cy="1981200"/>
          </a:xfrm>
          <a:prstGeom prst="rect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848100" y="228600"/>
            <a:ext cx="52959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rgbClr val="002060"/>
                </a:solidFill>
                <a:cs typeface="B Yekan" pitchFamily="2" charset="-78"/>
              </a:rPr>
              <a:t>مهدی ناصری</a:t>
            </a:r>
          </a:p>
          <a:p>
            <a:pPr algn="ctr" rtl="1"/>
            <a:r>
              <a:rPr lang="fa-IR" dirty="0" smtClean="0">
                <a:solidFill>
                  <a:srgbClr val="002060"/>
                </a:solidFill>
                <a:cs typeface="B Yekan" pitchFamily="2" charset="-78"/>
              </a:rPr>
              <a:t>18 ساله دانشگاه امیرکبیر</a:t>
            </a:r>
            <a:endParaRPr lang="en-US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28600"/>
            <a:ext cx="2095500" cy="1676400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4" descr="C:\Documents and Settings\Mehdi\Desktop\Pierre-Omidyar-eBa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29025" y="4191000"/>
            <a:ext cx="4281407" cy="198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dropbox\My Dropbox\SW-SHBU\content\present\Money Making methods\slide-23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840666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اين لعنتي مال منه!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276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از اينكه چيزهايشان را از دست بدهند، متنفرند.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dropbox\My Dropbox\SW-SHBU\content\present\Money Making methods\slide-24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از اينكه چيزهايشان را از دست بدهند، متنفرند.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0200" y="2392501"/>
            <a:ext cx="3429000" cy="35394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err="1" smtClean="0">
                <a:solidFill>
                  <a:schemeClr val="bg1"/>
                </a:solidFill>
                <a:cs typeface="B Zar" pitchFamily="2" charset="-78"/>
              </a:rPr>
              <a:t>Pinboard.in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ياهو ناگهان تصميم گرفت سرويس رايگان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Delicious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را تعطيل كند. سايت </a:t>
            </a:r>
            <a:r>
              <a:rPr lang="en-US" sz="2400" dirty="0" err="1" smtClean="0">
                <a:solidFill>
                  <a:schemeClr val="bg1"/>
                </a:solidFill>
                <a:cs typeface="B Yekan" pitchFamily="2" charset="-78"/>
              </a:rPr>
              <a:t>Pinboard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سريعا جايگزيني پولي براي نگهداري بوك‌مارك‌هاي كاربران ياهو ارائه داد.</a:t>
            </a:r>
          </a:p>
          <a:p>
            <a:pPr algn="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حق عضويت هميشگي: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10$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dropbox\My Dropbox\SW-SHBU\content\present\Money Making methods\slide-25-638.jpg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مردم از اينكه چيزهايشان را از دست بدهند، متنفرند.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2286000"/>
            <a:ext cx="3429000" cy="35394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Gmail.com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وقتي ظرفيت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Gmail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تان پر مي‌شود، شما به جاي بررسي هزاران ايميل و پاك كردن ايميل‌هاي غيرمهم، ترجيه مي‌دهيد پرداخت كنيد.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از ساليانه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$5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براي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20Gig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شروع مي‌شود. </a:t>
            </a:r>
            <a:endParaRPr lang="fa-IR" sz="22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dropbox\My Dropbox\SW-SHBU\content\present\Money Making methods\slide-29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6516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3221666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نگهداري رازها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657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توانايي كنترل حريم خصوصي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dropbox\My Dropbox\SW-SHBU\content\present\Money Making methods\slide-30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توانايي كنترل حريم خصوصي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10200" y="1828800"/>
            <a:ext cx="3429000" cy="4647426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Emeil.ir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از دست ایمیلهای ناخواسته و تبلیغاتی به تنگ آمده اید؟ می خواهید در سایتی ثبت نام کنید اما نگران استفاده تبلیغاتی از آدرس ایمیل خود هستید؟ </a:t>
            </a:r>
            <a:b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</a:b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ایمیل موقت 20 دقیقه‌ای </a:t>
            </a: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 خیال راحت ثبت نام کنید بدون اینکه نگران دریافت پیام های تبلیغاتی از طرف آن سایت باشید.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59151" t="7292" r="21523" b="71875"/>
          <a:stretch>
            <a:fillRect/>
          </a:stretch>
        </p:blipFill>
        <p:spPr bwMode="auto">
          <a:xfrm>
            <a:off x="1447800" y="1143000"/>
            <a:ext cx="2514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 l="22474" t="43496" r="40044" b="28125"/>
          <a:stretch>
            <a:fillRect/>
          </a:stretch>
        </p:blipFill>
        <p:spPr bwMode="auto">
          <a:xfrm>
            <a:off x="304800" y="2286000"/>
            <a:ext cx="4953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dropbox\My Dropbox\SW-SHBU\content\present\Money Making methods\slide-31-638.jpg"/>
          <p:cNvPicPr>
            <a:picLocks noChangeAspect="1" noChangeArrowheads="1"/>
          </p:cNvPicPr>
          <p:nvPr/>
        </p:nvPicPr>
        <p:blipFill>
          <a:blip r:embed="rId2" cstate="print"/>
          <a:srcRect b="4444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توانايي كنترل حريم خصوصي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216765"/>
            <a:ext cx="3429000" cy="3293209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Godaddy.com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دامنه‌هاي وب ارزان بسيار خوب است ولي براي محرمانه كردن اطلاعات ثبت نامي بايد مبلغ بيشتري پرداخت شود.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endParaRPr lang="fa-IR" sz="32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$9.9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در سال (بدون تخفيف)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dropbox\My Dropbox\SW-SHBU\content\present\Money Making methods\slide-32-638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3276600" y="2840666"/>
            <a:ext cx="2558902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2400" dirty="0" smtClean="0">
                <a:solidFill>
                  <a:sysClr val="windowText" lastClr="000000"/>
                </a:solidFill>
                <a:cs typeface="B Zar" pitchFamily="2" charset="-78"/>
              </a:rPr>
              <a:t>قدرتمندتر، بهتر و سريع‌تر!</a:t>
            </a:r>
            <a:endParaRPr lang="en-US" sz="2400" dirty="0">
              <a:solidFill>
                <a:sysClr val="windowText" lastClr="000000"/>
              </a:solidFill>
              <a:cs typeface="B Zar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299" y="32766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افزايش سرعت كارها 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D:\dropbox\My Dropbox\SW-SHBU\content\present\Money Making methods\slide-33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افزايش سرعت كارها 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00600" y="2133600"/>
            <a:ext cx="3429000" cy="35394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Rapidshare.com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اين سرويس اشتراك‌گذاري فايل سرعت دانلود را براي كاربران معمولي محدود مي‌كند. سرعت بيشتر و دانلودهاي همزمان فقط براي كاربراني كه پرداخت كرده‌اند امكان‌پذير است. 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D:\dropbox\My Dropbox\SW-SHBU\content\present\Money Making methods\slide-34-638.jpg"/>
          <p:cNvPicPr>
            <a:picLocks noChangeAspect="1" noChangeArrowheads="1"/>
          </p:cNvPicPr>
          <p:nvPr/>
        </p:nvPicPr>
        <p:blipFill>
          <a:blip r:embed="rId2" cstate="print"/>
          <a:srcRect b="45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84299" y="304800"/>
            <a:ext cx="8763000" cy="6096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3600" dirty="0" smtClean="0">
                <a:solidFill>
                  <a:sysClr val="windowText" lastClr="000000"/>
                </a:solidFill>
                <a:cs typeface="Dast Nevis" pitchFamily="66" charset="-78"/>
              </a:rPr>
              <a:t>افزايش سرعت كارها </a:t>
            </a:r>
            <a:endParaRPr lang="en-US" sz="3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00" y="2133600"/>
            <a:ext cx="3429000" cy="3539430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3200" i="1" dirty="0" err="1" smtClean="0">
                <a:solidFill>
                  <a:schemeClr val="bg1"/>
                </a:solidFill>
                <a:cs typeface="B Zar" pitchFamily="2" charset="-78"/>
              </a:rPr>
              <a:t>Evernote</a:t>
            </a:r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فايل‌هاي ذخيره شده توسط كاربران پولي بسيار سريع‌تر از ساير كاربران پردازش مي‎‌شود.</a:t>
            </a:r>
          </a:p>
          <a:p>
            <a:pPr algn="just" rtl="1"/>
            <a:endParaRPr lang="en-US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just" rtl="1"/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40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يورو در سال</a:t>
            </a:r>
          </a:p>
          <a:p>
            <a:pPr algn="just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t2.gstatic.com/images?q=tbn:ANd9GcToc_B0H1v21V4VYPtjNdPQeFdCXce1x5K_pjljg_McLs0_kr_h"/>
          <p:cNvPicPr>
            <a:picLocks noChangeAspect="1" noChangeArrowheads="1"/>
          </p:cNvPicPr>
          <p:nvPr/>
        </p:nvPicPr>
        <p:blipFill>
          <a:blip r:embed="rId2" cstate="print">
            <a:lum bright="-69000" contrast="1000"/>
          </a:blip>
          <a:srcRect/>
          <a:stretch>
            <a:fillRect/>
          </a:stretch>
        </p:blipFill>
        <p:spPr bwMode="auto">
          <a:xfrm>
            <a:off x="-1" y="-41070"/>
            <a:ext cx="9144001" cy="6899069"/>
          </a:xfrm>
          <a:prstGeom prst="rect">
            <a:avLst/>
          </a:prstGeom>
          <a:noFill/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5257800"/>
          </a:xfrm>
        </p:spPr>
        <p:txBody>
          <a:bodyPr numCol="2" rtlCol="1">
            <a:normAutofit/>
          </a:bodyPr>
          <a:lstStyle/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مانند يك رئيس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تعلق به يك جمع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رازآلودي و هيجان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كاهش هزينه‌ها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معحزه‌هاي اينترنتي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اين لعنتي مال منه!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نگهداري رازها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قدرتمندتر، سريع‌تر</a:t>
            </a:r>
          </a:p>
          <a:p>
            <a:pPr marL="971550" lvl="1" indent="-514350" algn="r">
              <a:buNone/>
            </a:pPr>
            <a:endParaRPr lang="fa-IR" dirty="0" smtClean="0">
              <a:solidFill>
                <a:schemeClr val="bg1">
                  <a:lumMod val="50000"/>
                </a:schemeClr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endParaRPr lang="fa-IR" dirty="0" smtClean="0">
              <a:solidFill>
                <a:schemeClr val="bg1">
                  <a:lumMod val="50000"/>
                </a:schemeClr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فقط مثل من</a:t>
            </a:r>
            <a:endParaRPr lang="en-US" dirty="0" smtClean="0">
              <a:solidFill>
                <a:schemeClr val="bg1"/>
              </a:solidFill>
              <a:cs typeface="B Yekan" pitchFamily="2" charset="-78"/>
            </a:endParaRP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به من خدمت كن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زمان در حال گذر است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خودستايي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كسب اطلاعات دقيق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با من در ارتباط باش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ترس «از دست دادن»</a:t>
            </a:r>
          </a:p>
          <a:p>
            <a:pPr marL="971550" lvl="1" indent="-514350" algn="r">
              <a:buNone/>
            </a:pP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كمك كردن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28600"/>
            <a:ext cx="8686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000" dirty="0" smtClean="0">
                <a:solidFill>
                  <a:schemeClr val="bg1"/>
                </a:solidFill>
                <a:latin typeface="Adobe Arabic" pitchFamily="18" charset="-78"/>
                <a:cs typeface="12   Yagut_shsmrt" pitchFamily="2" charset="-78"/>
              </a:rPr>
              <a:t>نصف راه را آمديم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3812</Words>
  <Application>Microsoft Office PowerPoint</Application>
  <PresentationFormat>On-screen Show (4:3)</PresentationFormat>
  <Paragraphs>588</Paragraphs>
  <Slides>137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52" baseType="lpstr">
      <vt:lpstr>Arial</vt:lpstr>
      <vt:lpstr>Calibri</vt:lpstr>
      <vt:lpstr>12   Yagut_shsmrt</vt:lpstr>
      <vt:lpstr>XM Vahid</vt:lpstr>
      <vt:lpstr>Adobe Arabic</vt:lpstr>
      <vt:lpstr>Dast Nevis</vt:lpstr>
      <vt:lpstr>B Yekan</vt:lpstr>
      <vt:lpstr>B Zar</vt:lpstr>
      <vt:lpstr>B Titr</vt:lpstr>
      <vt:lpstr>B Yagut</vt:lpstr>
      <vt:lpstr>B Kamran Outline</vt:lpstr>
      <vt:lpstr>B Koodak</vt:lpstr>
      <vt:lpstr>Wingdings</vt:lpstr>
      <vt:lpstr>Times New Roman</vt:lpstr>
      <vt:lpstr>Office Theme</vt:lpstr>
      <vt:lpstr>از هيچ تا ايده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ایده‌ای</vt:lpstr>
      <vt:lpstr>ایده‌ای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ايده‌پردازي چيست؟</vt:lpstr>
      <vt:lpstr>Slide 33</vt:lpstr>
      <vt:lpstr>Slide 34</vt:lpstr>
      <vt:lpstr>Slide 35</vt:lpstr>
      <vt:lpstr>Slide 36</vt:lpstr>
      <vt:lpstr>Slide 37</vt:lpstr>
      <vt:lpstr>منابع منحصر به فرد</vt:lpstr>
      <vt:lpstr>Slide 39</vt:lpstr>
      <vt:lpstr>Slide 40</vt:lpstr>
      <vt:lpstr>Slide 41</vt:lpstr>
      <vt:lpstr>خلق ارزشي جديد</vt:lpstr>
      <vt:lpstr>Slide 43</vt:lpstr>
      <vt:lpstr>Slide 44</vt:lpstr>
      <vt:lpstr>Slide 45</vt:lpstr>
      <vt:lpstr>مشتريان جديد با نيازهاي جديد</vt:lpstr>
      <vt:lpstr>Slide 47</vt:lpstr>
      <vt:lpstr>راه جديد كسب درآمد</vt:lpstr>
      <vt:lpstr>ساده‌ترين تكنيك براي خلاقيت و نوآوري: از خودتان بپرسيد  چي مي‌شد اگر...؟</vt:lpstr>
      <vt:lpstr>ساده‌ترين تكنيك براي خلاقيت و نوآوري: از خودتان بپرسيد  چي مي‌شد اگر...؟</vt:lpstr>
      <vt:lpstr>فرايند  ايده‌پردازي</vt:lpstr>
      <vt:lpstr>فرايند  ايده‌پردازي</vt:lpstr>
      <vt:lpstr>فرايند  ايده‌پردازي</vt:lpstr>
      <vt:lpstr>فرايند ايده‌پردازي</vt:lpstr>
      <vt:lpstr>فرايند  ايده‌پردازي</vt:lpstr>
      <vt:lpstr>Slide 56</vt:lpstr>
      <vt:lpstr>فرايند  ايده‌پردازي</vt:lpstr>
      <vt:lpstr>Slide 58</vt:lpstr>
      <vt:lpstr>فرايند  ايده‌پردازي</vt:lpstr>
      <vt:lpstr>Slide 60</vt:lpstr>
      <vt:lpstr>فرايند  ايده‌پردازي</vt:lpstr>
      <vt:lpstr>Slide 62</vt:lpstr>
      <vt:lpstr>ريزمسابقه:   گاوِ نادان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حالا وقتشه حركت!</vt:lpstr>
      <vt:lpstr>ولي هنوز كار تمام نشده...</vt:lpstr>
      <vt:lpstr>8 قانون ساده براي يك ايده موفق استارت آپي</vt:lpstr>
      <vt:lpstr>8 قانون براي يك ايده موفق استارت آپي</vt:lpstr>
      <vt:lpstr>8 قانون براي يك ايده موفق استارت آپي</vt:lpstr>
      <vt:lpstr>8 قانون براي يك ايده موفق استارت آپي</vt:lpstr>
      <vt:lpstr>8 قانون براي يك ايده موفق استارت آپي</vt:lpstr>
      <vt:lpstr>8 قانون براي يك ايده موفق استارت آپي</vt:lpstr>
      <vt:lpstr>8 قانون براي يك ايده موفق استارت آپي</vt:lpstr>
      <vt:lpstr>8 قانون براي يك ايده موفق استارت آپي</vt:lpstr>
      <vt:lpstr>8 قانون براي يك ايده موفق استارت آپي</vt:lpstr>
      <vt:lpstr>مطالب اين ارائه همچنين الهام گرفته شده بود از:</vt:lpstr>
      <vt:lpstr>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naseri</dc:creator>
  <cp:lastModifiedBy>mahdi</cp:lastModifiedBy>
  <cp:revision>167</cp:revision>
  <dcterms:created xsi:type="dcterms:W3CDTF">2006-08-16T00:00:00Z</dcterms:created>
  <dcterms:modified xsi:type="dcterms:W3CDTF">2014-12-18T14:47:02Z</dcterms:modified>
</cp:coreProperties>
</file>